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8" r:id="rId2"/>
    <p:sldId id="259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2" r:id="rId41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CD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804" y="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48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6310" y="1723390"/>
            <a:ext cx="10679379" cy="1122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0" i="0">
                <a:solidFill>
                  <a:srgbClr val="90C22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90C22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C3B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9371076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0" y="0"/>
                </a:moveTo>
                <a:lnTo>
                  <a:pt x="1219200" y="6857999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7424928" y="3681983"/>
            <a:ext cx="4763770" cy="3176905"/>
          </a:xfrm>
          <a:custGeom>
            <a:avLst/>
            <a:gdLst/>
            <a:ahLst/>
            <a:cxnLst/>
            <a:rect l="l" t="t" r="r" b="b"/>
            <a:pathLst>
              <a:path w="4763770" h="3176904">
                <a:moveTo>
                  <a:pt x="4763516" y="0"/>
                </a:moveTo>
                <a:lnTo>
                  <a:pt x="0" y="3176586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9182100" y="0"/>
            <a:ext cx="3007360" cy="6858000"/>
          </a:xfrm>
          <a:custGeom>
            <a:avLst/>
            <a:gdLst/>
            <a:ahLst/>
            <a:cxnLst/>
            <a:rect l="l" t="t" r="r" b="b"/>
            <a:pathLst>
              <a:path w="3007359" h="6858000">
                <a:moveTo>
                  <a:pt x="3006851" y="0"/>
                </a:moveTo>
                <a:lnTo>
                  <a:pt x="2042483" y="0"/>
                </a:lnTo>
                <a:lnTo>
                  <a:pt x="0" y="6857996"/>
                </a:lnTo>
                <a:lnTo>
                  <a:pt x="3006851" y="6857996"/>
                </a:lnTo>
                <a:lnTo>
                  <a:pt x="3006851" y="0"/>
                </a:lnTo>
                <a:close/>
              </a:path>
            </a:pathLst>
          </a:custGeom>
          <a:solidFill>
            <a:srgbClr val="90C225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9604334" y="0"/>
            <a:ext cx="2588260" cy="6858000"/>
          </a:xfrm>
          <a:custGeom>
            <a:avLst/>
            <a:gdLst/>
            <a:ahLst/>
            <a:cxnLst/>
            <a:rect l="l" t="t" r="r" b="b"/>
            <a:pathLst>
              <a:path w="2588259" h="6858000">
                <a:moveTo>
                  <a:pt x="2587664" y="0"/>
                </a:moveTo>
                <a:lnTo>
                  <a:pt x="0" y="0"/>
                </a:lnTo>
                <a:lnTo>
                  <a:pt x="1208190" y="6857996"/>
                </a:lnTo>
                <a:lnTo>
                  <a:pt x="2587664" y="6857996"/>
                </a:lnTo>
                <a:lnTo>
                  <a:pt x="2587664" y="0"/>
                </a:lnTo>
                <a:close/>
              </a:path>
            </a:pathLst>
          </a:custGeom>
          <a:solidFill>
            <a:srgbClr val="90C225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8932164" y="3048000"/>
            <a:ext cx="3260090" cy="3810000"/>
          </a:xfrm>
          <a:custGeom>
            <a:avLst/>
            <a:gdLst/>
            <a:ahLst/>
            <a:cxnLst/>
            <a:rect l="l" t="t" r="r" b="b"/>
            <a:pathLst>
              <a:path w="3260090" h="3810000">
                <a:moveTo>
                  <a:pt x="3259835" y="0"/>
                </a:moveTo>
                <a:lnTo>
                  <a:pt x="0" y="3809999"/>
                </a:lnTo>
                <a:lnTo>
                  <a:pt x="3259835" y="3809999"/>
                </a:lnTo>
                <a:lnTo>
                  <a:pt x="3259835" y="0"/>
                </a:lnTo>
                <a:close/>
              </a:path>
            </a:pathLst>
          </a:custGeom>
          <a:solidFill>
            <a:srgbClr val="539F20">
              <a:alpha val="7215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9337790" y="0"/>
            <a:ext cx="2851785" cy="6858000"/>
          </a:xfrm>
          <a:custGeom>
            <a:avLst/>
            <a:gdLst/>
            <a:ahLst/>
            <a:cxnLst/>
            <a:rect l="l" t="t" r="r" b="b"/>
            <a:pathLst>
              <a:path w="2851784" h="6858000">
                <a:moveTo>
                  <a:pt x="2851161" y="0"/>
                </a:moveTo>
                <a:lnTo>
                  <a:pt x="0" y="0"/>
                </a:lnTo>
                <a:lnTo>
                  <a:pt x="2467621" y="6857996"/>
                </a:lnTo>
                <a:lnTo>
                  <a:pt x="2851161" y="6857996"/>
                </a:lnTo>
                <a:lnTo>
                  <a:pt x="2851161" y="0"/>
                </a:lnTo>
                <a:close/>
              </a:path>
            </a:pathLst>
          </a:custGeom>
          <a:solidFill>
            <a:srgbClr val="3E7818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898124" y="0"/>
            <a:ext cx="1290955" cy="6858000"/>
          </a:xfrm>
          <a:custGeom>
            <a:avLst/>
            <a:gdLst/>
            <a:ahLst/>
            <a:cxnLst/>
            <a:rect l="l" t="t" r="r" b="b"/>
            <a:pathLst>
              <a:path w="1290954" h="6858000">
                <a:moveTo>
                  <a:pt x="1290827" y="0"/>
                </a:moveTo>
                <a:lnTo>
                  <a:pt x="1018959" y="0"/>
                </a:lnTo>
                <a:lnTo>
                  <a:pt x="0" y="6857996"/>
                </a:lnTo>
                <a:lnTo>
                  <a:pt x="1290827" y="6857996"/>
                </a:lnTo>
                <a:lnTo>
                  <a:pt x="1290827" y="0"/>
                </a:lnTo>
                <a:close/>
              </a:path>
            </a:pathLst>
          </a:custGeom>
          <a:solidFill>
            <a:srgbClr val="C0E374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0940749" y="0"/>
            <a:ext cx="1248410" cy="6858000"/>
          </a:xfrm>
          <a:custGeom>
            <a:avLst/>
            <a:gdLst/>
            <a:ahLst/>
            <a:cxnLst/>
            <a:rect l="l" t="t" r="r" b="b"/>
            <a:pathLst>
              <a:path w="1248409" h="6858000">
                <a:moveTo>
                  <a:pt x="1248203" y="0"/>
                </a:moveTo>
                <a:lnTo>
                  <a:pt x="0" y="0"/>
                </a:lnTo>
                <a:lnTo>
                  <a:pt x="1107740" y="6857996"/>
                </a:lnTo>
                <a:lnTo>
                  <a:pt x="1248203" y="6857996"/>
                </a:lnTo>
                <a:lnTo>
                  <a:pt x="1248203" y="0"/>
                </a:lnTo>
                <a:close/>
              </a:path>
            </a:pathLst>
          </a:custGeom>
          <a:solidFill>
            <a:srgbClr val="90C225">
              <a:alpha val="6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0372343" y="3590543"/>
            <a:ext cx="1816735" cy="3267710"/>
          </a:xfrm>
          <a:custGeom>
            <a:avLst/>
            <a:gdLst/>
            <a:ahLst/>
            <a:cxnLst/>
            <a:rect l="l" t="t" r="r" b="b"/>
            <a:pathLst>
              <a:path w="1816734" h="3267709">
                <a:moveTo>
                  <a:pt x="1816607" y="0"/>
                </a:moveTo>
                <a:lnTo>
                  <a:pt x="0" y="3267455"/>
                </a:lnTo>
                <a:lnTo>
                  <a:pt x="1816607" y="3267455"/>
                </a:lnTo>
                <a:lnTo>
                  <a:pt x="1816607" y="0"/>
                </a:lnTo>
                <a:close/>
              </a:path>
            </a:pathLst>
          </a:custGeom>
          <a:solidFill>
            <a:srgbClr val="90C225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0" y="4012692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C3B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3953255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0" y="0"/>
                </a:moveTo>
                <a:lnTo>
                  <a:pt x="1219200" y="6857999"/>
                </a:lnTo>
              </a:path>
            </a:pathLst>
          </a:custGeom>
          <a:ln w="9144">
            <a:solidFill>
              <a:srgbClr val="6C911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2133600" y="3681984"/>
            <a:ext cx="4763770" cy="3176905"/>
          </a:xfrm>
          <a:custGeom>
            <a:avLst/>
            <a:gdLst/>
            <a:ahLst/>
            <a:cxnLst/>
            <a:rect l="l" t="t" r="r" b="b"/>
            <a:pathLst>
              <a:path w="4763770" h="3176904">
                <a:moveTo>
                  <a:pt x="4763516" y="0"/>
                </a:moveTo>
                <a:lnTo>
                  <a:pt x="0" y="3176586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3325368" y="0"/>
            <a:ext cx="3007360" cy="6858000"/>
          </a:xfrm>
          <a:custGeom>
            <a:avLst/>
            <a:gdLst/>
            <a:ahLst/>
            <a:cxnLst/>
            <a:rect l="l" t="t" r="r" b="b"/>
            <a:pathLst>
              <a:path w="3007360" h="6858000">
                <a:moveTo>
                  <a:pt x="3006851" y="0"/>
                </a:moveTo>
                <a:lnTo>
                  <a:pt x="2042483" y="0"/>
                </a:lnTo>
                <a:lnTo>
                  <a:pt x="0" y="6857996"/>
                </a:lnTo>
                <a:lnTo>
                  <a:pt x="3006851" y="6857996"/>
                </a:lnTo>
                <a:lnTo>
                  <a:pt x="3006851" y="0"/>
                </a:lnTo>
                <a:close/>
              </a:path>
            </a:pathLst>
          </a:custGeom>
          <a:solidFill>
            <a:srgbClr val="90C225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3747602" y="0"/>
            <a:ext cx="2588260" cy="6858000"/>
          </a:xfrm>
          <a:custGeom>
            <a:avLst/>
            <a:gdLst/>
            <a:ahLst/>
            <a:cxnLst/>
            <a:rect l="l" t="t" r="r" b="b"/>
            <a:pathLst>
              <a:path w="2588260" h="6858000">
                <a:moveTo>
                  <a:pt x="2587665" y="0"/>
                </a:moveTo>
                <a:lnTo>
                  <a:pt x="0" y="0"/>
                </a:lnTo>
                <a:lnTo>
                  <a:pt x="1208190" y="6857996"/>
                </a:lnTo>
                <a:lnTo>
                  <a:pt x="2587665" y="6857996"/>
                </a:lnTo>
                <a:lnTo>
                  <a:pt x="2587665" y="0"/>
                </a:lnTo>
                <a:close/>
              </a:path>
            </a:pathLst>
          </a:custGeom>
          <a:solidFill>
            <a:srgbClr val="90C225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3075432" y="3048000"/>
            <a:ext cx="3260090" cy="3810000"/>
          </a:xfrm>
          <a:custGeom>
            <a:avLst/>
            <a:gdLst/>
            <a:ahLst/>
            <a:cxnLst/>
            <a:rect l="l" t="t" r="r" b="b"/>
            <a:pathLst>
              <a:path w="3260090" h="3810000">
                <a:moveTo>
                  <a:pt x="3259835" y="0"/>
                </a:moveTo>
                <a:lnTo>
                  <a:pt x="0" y="3809999"/>
                </a:lnTo>
                <a:lnTo>
                  <a:pt x="3259835" y="3809999"/>
                </a:lnTo>
                <a:lnTo>
                  <a:pt x="3259835" y="0"/>
                </a:lnTo>
                <a:close/>
              </a:path>
            </a:pathLst>
          </a:custGeom>
          <a:solidFill>
            <a:srgbClr val="539F20">
              <a:alpha val="7215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3481058" y="0"/>
            <a:ext cx="2851785" cy="6858000"/>
          </a:xfrm>
          <a:custGeom>
            <a:avLst/>
            <a:gdLst/>
            <a:ahLst/>
            <a:cxnLst/>
            <a:rect l="l" t="t" r="r" b="b"/>
            <a:pathLst>
              <a:path w="2851785" h="6858000">
                <a:moveTo>
                  <a:pt x="2851161" y="0"/>
                </a:moveTo>
                <a:lnTo>
                  <a:pt x="0" y="0"/>
                </a:lnTo>
                <a:lnTo>
                  <a:pt x="2467621" y="6857996"/>
                </a:lnTo>
                <a:lnTo>
                  <a:pt x="2851161" y="6857996"/>
                </a:lnTo>
                <a:lnTo>
                  <a:pt x="2851161" y="0"/>
                </a:lnTo>
                <a:close/>
              </a:path>
            </a:pathLst>
          </a:custGeom>
          <a:solidFill>
            <a:srgbClr val="3E7818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4514088" y="3590544"/>
            <a:ext cx="1818639" cy="3267710"/>
          </a:xfrm>
          <a:custGeom>
            <a:avLst/>
            <a:gdLst/>
            <a:ahLst/>
            <a:cxnLst/>
            <a:rect l="l" t="t" r="r" b="b"/>
            <a:pathLst>
              <a:path w="1818639" h="3267709">
                <a:moveTo>
                  <a:pt x="1818132" y="0"/>
                </a:moveTo>
                <a:lnTo>
                  <a:pt x="0" y="3267455"/>
                </a:lnTo>
                <a:lnTo>
                  <a:pt x="1818132" y="3267455"/>
                </a:lnTo>
                <a:lnTo>
                  <a:pt x="1818132" y="0"/>
                </a:lnTo>
                <a:close/>
              </a:path>
            </a:pathLst>
          </a:custGeom>
          <a:solidFill>
            <a:srgbClr val="90C225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0" i="0">
                <a:solidFill>
                  <a:srgbClr val="90C22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8/17/2020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0" i="0">
                <a:solidFill>
                  <a:srgbClr val="90C22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8/17/2020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9371076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0" y="0"/>
                </a:moveTo>
                <a:lnTo>
                  <a:pt x="1219200" y="6857999"/>
                </a:lnTo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7424928" y="3681983"/>
            <a:ext cx="4763770" cy="3176905"/>
          </a:xfrm>
          <a:custGeom>
            <a:avLst/>
            <a:gdLst/>
            <a:ahLst/>
            <a:cxnLst/>
            <a:rect l="l" t="t" r="r" b="b"/>
            <a:pathLst>
              <a:path w="4763770" h="3176904">
                <a:moveTo>
                  <a:pt x="4763516" y="0"/>
                </a:moveTo>
                <a:lnTo>
                  <a:pt x="0" y="3176586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9182100" y="0"/>
            <a:ext cx="3007360" cy="6858000"/>
          </a:xfrm>
          <a:custGeom>
            <a:avLst/>
            <a:gdLst/>
            <a:ahLst/>
            <a:cxnLst/>
            <a:rect l="l" t="t" r="r" b="b"/>
            <a:pathLst>
              <a:path w="3007359" h="6858000">
                <a:moveTo>
                  <a:pt x="3006851" y="0"/>
                </a:moveTo>
                <a:lnTo>
                  <a:pt x="2042483" y="0"/>
                </a:lnTo>
                <a:lnTo>
                  <a:pt x="0" y="6857996"/>
                </a:lnTo>
                <a:lnTo>
                  <a:pt x="3006851" y="6857996"/>
                </a:lnTo>
                <a:lnTo>
                  <a:pt x="3006851" y="0"/>
                </a:lnTo>
                <a:close/>
              </a:path>
            </a:pathLst>
          </a:custGeom>
          <a:solidFill>
            <a:srgbClr val="90C225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9604335" y="0"/>
            <a:ext cx="2588260" cy="6858000"/>
          </a:xfrm>
          <a:custGeom>
            <a:avLst/>
            <a:gdLst/>
            <a:ahLst/>
            <a:cxnLst/>
            <a:rect l="l" t="t" r="r" b="b"/>
            <a:pathLst>
              <a:path w="2588259" h="6858000">
                <a:moveTo>
                  <a:pt x="2587664" y="0"/>
                </a:moveTo>
                <a:lnTo>
                  <a:pt x="0" y="0"/>
                </a:lnTo>
                <a:lnTo>
                  <a:pt x="1208190" y="6857996"/>
                </a:lnTo>
                <a:lnTo>
                  <a:pt x="2587664" y="6857996"/>
                </a:lnTo>
                <a:lnTo>
                  <a:pt x="2587664" y="0"/>
                </a:lnTo>
                <a:close/>
              </a:path>
            </a:pathLst>
          </a:custGeom>
          <a:solidFill>
            <a:srgbClr val="90C225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8932164" y="3048000"/>
            <a:ext cx="3260090" cy="3810000"/>
          </a:xfrm>
          <a:custGeom>
            <a:avLst/>
            <a:gdLst/>
            <a:ahLst/>
            <a:cxnLst/>
            <a:rect l="l" t="t" r="r" b="b"/>
            <a:pathLst>
              <a:path w="3260090" h="3810000">
                <a:moveTo>
                  <a:pt x="3259835" y="0"/>
                </a:moveTo>
                <a:lnTo>
                  <a:pt x="0" y="3809999"/>
                </a:lnTo>
                <a:lnTo>
                  <a:pt x="3259835" y="3809999"/>
                </a:lnTo>
                <a:lnTo>
                  <a:pt x="3259835" y="0"/>
                </a:lnTo>
                <a:close/>
              </a:path>
            </a:pathLst>
          </a:custGeom>
          <a:solidFill>
            <a:srgbClr val="539F20">
              <a:alpha val="7215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9337790" y="0"/>
            <a:ext cx="2851785" cy="6858000"/>
          </a:xfrm>
          <a:custGeom>
            <a:avLst/>
            <a:gdLst/>
            <a:ahLst/>
            <a:cxnLst/>
            <a:rect l="l" t="t" r="r" b="b"/>
            <a:pathLst>
              <a:path w="2851784" h="6858000">
                <a:moveTo>
                  <a:pt x="2851161" y="0"/>
                </a:moveTo>
                <a:lnTo>
                  <a:pt x="0" y="0"/>
                </a:lnTo>
                <a:lnTo>
                  <a:pt x="2467621" y="6857996"/>
                </a:lnTo>
                <a:lnTo>
                  <a:pt x="2851161" y="6857996"/>
                </a:lnTo>
                <a:lnTo>
                  <a:pt x="2851161" y="0"/>
                </a:lnTo>
                <a:close/>
              </a:path>
            </a:pathLst>
          </a:custGeom>
          <a:solidFill>
            <a:srgbClr val="3E7818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898124" y="0"/>
            <a:ext cx="1290955" cy="6858000"/>
          </a:xfrm>
          <a:custGeom>
            <a:avLst/>
            <a:gdLst/>
            <a:ahLst/>
            <a:cxnLst/>
            <a:rect l="l" t="t" r="r" b="b"/>
            <a:pathLst>
              <a:path w="1290954" h="6858000">
                <a:moveTo>
                  <a:pt x="1290827" y="0"/>
                </a:moveTo>
                <a:lnTo>
                  <a:pt x="1018959" y="0"/>
                </a:lnTo>
                <a:lnTo>
                  <a:pt x="0" y="6857996"/>
                </a:lnTo>
                <a:lnTo>
                  <a:pt x="1290827" y="6857996"/>
                </a:lnTo>
                <a:lnTo>
                  <a:pt x="1290827" y="0"/>
                </a:lnTo>
                <a:close/>
              </a:path>
            </a:pathLst>
          </a:custGeom>
          <a:solidFill>
            <a:srgbClr val="C0E374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940749" y="0"/>
            <a:ext cx="1248410" cy="6858000"/>
          </a:xfrm>
          <a:custGeom>
            <a:avLst/>
            <a:gdLst/>
            <a:ahLst/>
            <a:cxnLst/>
            <a:rect l="l" t="t" r="r" b="b"/>
            <a:pathLst>
              <a:path w="1248409" h="6858000">
                <a:moveTo>
                  <a:pt x="1248203" y="0"/>
                </a:moveTo>
                <a:lnTo>
                  <a:pt x="0" y="0"/>
                </a:lnTo>
                <a:lnTo>
                  <a:pt x="1107740" y="6857996"/>
                </a:lnTo>
                <a:lnTo>
                  <a:pt x="1248203" y="6857996"/>
                </a:lnTo>
                <a:lnTo>
                  <a:pt x="1248203" y="0"/>
                </a:lnTo>
                <a:close/>
              </a:path>
            </a:pathLst>
          </a:custGeom>
          <a:solidFill>
            <a:srgbClr val="90C225">
              <a:alpha val="6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0372344" y="3590543"/>
            <a:ext cx="1816735" cy="3267710"/>
          </a:xfrm>
          <a:custGeom>
            <a:avLst/>
            <a:gdLst/>
            <a:ahLst/>
            <a:cxnLst/>
            <a:rect l="l" t="t" r="r" b="b"/>
            <a:pathLst>
              <a:path w="1816734" h="3267709">
                <a:moveTo>
                  <a:pt x="1816607" y="0"/>
                </a:moveTo>
                <a:lnTo>
                  <a:pt x="0" y="3267455"/>
                </a:lnTo>
                <a:lnTo>
                  <a:pt x="1816607" y="3267455"/>
                </a:lnTo>
                <a:lnTo>
                  <a:pt x="1816607" y="0"/>
                </a:lnTo>
                <a:close/>
              </a:path>
            </a:pathLst>
          </a:custGeom>
          <a:solidFill>
            <a:srgbClr val="90C225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8/17/2020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9371076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0" y="0"/>
                </a:moveTo>
                <a:lnTo>
                  <a:pt x="1219200" y="6857999"/>
                </a:lnTo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7424928" y="3681983"/>
            <a:ext cx="4763770" cy="3176905"/>
          </a:xfrm>
          <a:custGeom>
            <a:avLst/>
            <a:gdLst/>
            <a:ahLst/>
            <a:cxnLst/>
            <a:rect l="l" t="t" r="r" b="b"/>
            <a:pathLst>
              <a:path w="4763770" h="3176904">
                <a:moveTo>
                  <a:pt x="4763516" y="0"/>
                </a:moveTo>
                <a:lnTo>
                  <a:pt x="0" y="3176586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9182100" y="0"/>
            <a:ext cx="3007360" cy="6858000"/>
          </a:xfrm>
          <a:custGeom>
            <a:avLst/>
            <a:gdLst/>
            <a:ahLst/>
            <a:cxnLst/>
            <a:rect l="l" t="t" r="r" b="b"/>
            <a:pathLst>
              <a:path w="3007359" h="6858000">
                <a:moveTo>
                  <a:pt x="3006851" y="0"/>
                </a:moveTo>
                <a:lnTo>
                  <a:pt x="2042483" y="0"/>
                </a:lnTo>
                <a:lnTo>
                  <a:pt x="0" y="6857996"/>
                </a:lnTo>
                <a:lnTo>
                  <a:pt x="3006851" y="6857996"/>
                </a:lnTo>
                <a:lnTo>
                  <a:pt x="3006851" y="0"/>
                </a:lnTo>
                <a:close/>
              </a:path>
            </a:pathLst>
          </a:custGeom>
          <a:solidFill>
            <a:srgbClr val="90C225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9604335" y="0"/>
            <a:ext cx="2588260" cy="6858000"/>
          </a:xfrm>
          <a:custGeom>
            <a:avLst/>
            <a:gdLst/>
            <a:ahLst/>
            <a:cxnLst/>
            <a:rect l="l" t="t" r="r" b="b"/>
            <a:pathLst>
              <a:path w="2588259" h="6858000">
                <a:moveTo>
                  <a:pt x="2587664" y="0"/>
                </a:moveTo>
                <a:lnTo>
                  <a:pt x="0" y="0"/>
                </a:lnTo>
                <a:lnTo>
                  <a:pt x="1208190" y="6857996"/>
                </a:lnTo>
                <a:lnTo>
                  <a:pt x="2587664" y="6857996"/>
                </a:lnTo>
                <a:lnTo>
                  <a:pt x="2587664" y="0"/>
                </a:lnTo>
                <a:close/>
              </a:path>
            </a:pathLst>
          </a:custGeom>
          <a:solidFill>
            <a:srgbClr val="90C225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8932164" y="3048000"/>
            <a:ext cx="3260090" cy="3810000"/>
          </a:xfrm>
          <a:custGeom>
            <a:avLst/>
            <a:gdLst/>
            <a:ahLst/>
            <a:cxnLst/>
            <a:rect l="l" t="t" r="r" b="b"/>
            <a:pathLst>
              <a:path w="3260090" h="3810000">
                <a:moveTo>
                  <a:pt x="3259835" y="0"/>
                </a:moveTo>
                <a:lnTo>
                  <a:pt x="0" y="3809999"/>
                </a:lnTo>
                <a:lnTo>
                  <a:pt x="3259835" y="3809999"/>
                </a:lnTo>
                <a:lnTo>
                  <a:pt x="3259835" y="0"/>
                </a:lnTo>
                <a:close/>
              </a:path>
            </a:pathLst>
          </a:custGeom>
          <a:solidFill>
            <a:srgbClr val="539F20">
              <a:alpha val="7215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9337790" y="0"/>
            <a:ext cx="2851785" cy="6858000"/>
          </a:xfrm>
          <a:custGeom>
            <a:avLst/>
            <a:gdLst/>
            <a:ahLst/>
            <a:cxnLst/>
            <a:rect l="l" t="t" r="r" b="b"/>
            <a:pathLst>
              <a:path w="2851784" h="6858000">
                <a:moveTo>
                  <a:pt x="2851161" y="0"/>
                </a:moveTo>
                <a:lnTo>
                  <a:pt x="0" y="0"/>
                </a:lnTo>
                <a:lnTo>
                  <a:pt x="2467621" y="6857996"/>
                </a:lnTo>
                <a:lnTo>
                  <a:pt x="2851161" y="6857996"/>
                </a:lnTo>
                <a:lnTo>
                  <a:pt x="2851161" y="0"/>
                </a:lnTo>
                <a:close/>
              </a:path>
            </a:pathLst>
          </a:custGeom>
          <a:solidFill>
            <a:srgbClr val="3E7818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898124" y="0"/>
            <a:ext cx="1290955" cy="6858000"/>
          </a:xfrm>
          <a:custGeom>
            <a:avLst/>
            <a:gdLst/>
            <a:ahLst/>
            <a:cxnLst/>
            <a:rect l="l" t="t" r="r" b="b"/>
            <a:pathLst>
              <a:path w="1290954" h="6858000">
                <a:moveTo>
                  <a:pt x="1290827" y="0"/>
                </a:moveTo>
                <a:lnTo>
                  <a:pt x="1018959" y="0"/>
                </a:lnTo>
                <a:lnTo>
                  <a:pt x="0" y="6857996"/>
                </a:lnTo>
                <a:lnTo>
                  <a:pt x="1290827" y="6857996"/>
                </a:lnTo>
                <a:lnTo>
                  <a:pt x="1290827" y="0"/>
                </a:lnTo>
                <a:close/>
              </a:path>
            </a:pathLst>
          </a:custGeom>
          <a:solidFill>
            <a:srgbClr val="C0E374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940749" y="0"/>
            <a:ext cx="1248410" cy="6858000"/>
          </a:xfrm>
          <a:custGeom>
            <a:avLst/>
            <a:gdLst/>
            <a:ahLst/>
            <a:cxnLst/>
            <a:rect l="l" t="t" r="r" b="b"/>
            <a:pathLst>
              <a:path w="1248409" h="6858000">
                <a:moveTo>
                  <a:pt x="1248203" y="0"/>
                </a:moveTo>
                <a:lnTo>
                  <a:pt x="0" y="0"/>
                </a:lnTo>
                <a:lnTo>
                  <a:pt x="1107740" y="6857996"/>
                </a:lnTo>
                <a:lnTo>
                  <a:pt x="1248203" y="6857996"/>
                </a:lnTo>
                <a:lnTo>
                  <a:pt x="1248203" y="0"/>
                </a:lnTo>
                <a:close/>
              </a:path>
            </a:pathLst>
          </a:custGeom>
          <a:solidFill>
            <a:srgbClr val="90C225">
              <a:alpha val="6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0372344" y="3590543"/>
            <a:ext cx="1816735" cy="3267710"/>
          </a:xfrm>
          <a:custGeom>
            <a:avLst/>
            <a:gdLst/>
            <a:ahLst/>
            <a:cxnLst/>
            <a:rect l="l" t="t" r="r" b="b"/>
            <a:pathLst>
              <a:path w="1816734" h="3267709">
                <a:moveTo>
                  <a:pt x="1816607" y="0"/>
                </a:moveTo>
                <a:lnTo>
                  <a:pt x="0" y="3267455"/>
                </a:lnTo>
                <a:lnTo>
                  <a:pt x="1816607" y="3267455"/>
                </a:lnTo>
                <a:lnTo>
                  <a:pt x="1816607" y="0"/>
                </a:lnTo>
                <a:close/>
              </a:path>
            </a:pathLst>
          </a:custGeom>
          <a:solidFill>
            <a:srgbClr val="90C225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29836" y="2204466"/>
            <a:ext cx="3174365" cy="7880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0" i="0">
                <a:solidFill>
                  <a:srgbClr val="90C22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33017" y="2969209"/>
            <a:ext cx="8768080" cy="14566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90C22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audio" Target="../media/media28.m4a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microsoft.com/office/2007/relationships/media" Target="../media/media28.m4a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openxmlformats.org/officeDocument/2006/relationships/image" Target="../media/image2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28.jpg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jp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56.jpg"/><Relationship Id="rId5" Type="http://schemas.openxmlformats.org/officeDocument/2006/relationships/image" Target="../media/image55.png"/><Relationship Id="rId4" Type="http://schemas.openxmlformats.org/officeDocument/2006/relationships/hyperlink" Target="https://theicn.org/cacfp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hoosemyplate.gov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fns.usda.gov/tn/myplate" TargetMode="Externa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g"/><Relationship Id="rId9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2.png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hyperlink" Target="https://www.choosemyplate.gov/eathealthy/myplate-mystate/new-jersey" TargetMode="External"/><Relationship Id="rId5" Type="http://schemas.openxmlformats.org/officeDocument/2006/relationships/image" Target="../media/image63.jp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2.png"/><Relationship Id="rId5" Type="http://schemas.openxmlformats.org/officeDocument/2006/relationships/image" Target="../media/image65.jpg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hyperlink" Target="https://snaped.fns.usda.gov/" TargetMode="External"/><Relationship Id="rId5" Type="http://schemas.openxmlformats.org/officeDocument/2006/relationships/image" Target="../media/image66.png"/><Relationship Id="rId4" Type="http://schemas.openxmlformats.org/officeDocument/2006/relationships/hyperlink" Target="https://snaped.fns.usda.gov/sites/default/files/documents/SNAP-Ed%20Factsheet%20_August%202016.pdf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2.png"/><Relationship Id="rId5" Type="http://schemas.openxmlformats.org/officeDocument/2006/relationships/hyperlink" Target="https://www.fns.usda.gov/nutrition-physical-activity-and-electronic-media-use-cacfp" TargetMode="External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hyperlink" Target="CARES%20Webinar%20Quiz%20Macro-Show.ppsm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43280" cy="5666740"/>
          </a:xfrm>
          <a:custGeom>
            <a:avLst/>
            <a:gdLst/>
            <a:ahLst/>
            <a:cxnLst/>
            <a:rect l="l" t="t" r="r" b="b"/>
            <a:pathLst>
              <a:path w="843280" h="5666740">
                <a:moveTo>
                  <a:pt x="842772" y="0"/>
                </a:moveTo>
                <a:lnTo>
                  <a:pt x="0" y="0"/>
                </a:lnTo>
                <a:lnTo>
                  <a:pt x="0" y="5666232"/>
                </a:lnTo>
                <a:lnTo>
                  <a:pt x="842772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959991" y="4917185"/>
            <a:ext cx="634047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solidFill>
                  <a:srgbClr val="90C225"/>
                </a:solidFill>
                <a:latin typeface="Trebuchet MS"/>
                <a:cs typeface="Trebuchet MS"/>
              </a:rPr>
              <a:t>CARES </a:t>
            </a:r>
            <a:r>
              <a:rPr sz="4400" dirty="0">
                <a:solidFill>
                  <a:srgbClr val="90C225"/>
                </a:solidFill>
                <a:latin typeface="Trebuchet MS"/>
                <a:cs typeface="Trebuchet MS"/>
              </a:rPr>
              <a:t>Online</a:t>
            </a:r>
            <a:r>
              <a:rPr sz="4400" spc="-285" dirty="0">
                <a:solidFill>
                  <a:srgbClr val="90C225"/>
                </a:solidFill>
                <a:latin typeface="Trebuchet MS"/>
                <a:cs typeface="Trebuchet MS"/>
              </a:rPr>
              <a:t> </a:t>
            </a:r>
            <a:r>
              <a:rPr sz="4400" spc="-5" dirty="0">
                <a:solidFill>
                  <a:srgbClr val="90C225"/>
                </a:solidFill>
                <a:latin typeface="Trebuchet MS"/>
                <a:cs typeface="Trebuchet MS"/>
              </a:rPr>
              <a:t>Application</a:t>
            </a:r>
            <a:endParaRPr sz="44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86027" y="1830323"/>
            <a:ext cx="8287511" cy="24033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03CE386-33BF-4A9D-B082-3727EBFBAA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08000" y="44196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12595"/>
            <a:ext cx="11747500" cy="5686425"/>
            <a:chOff x="0" y="1171955"/>
            <a:chExt cx="11747500" cy="5686425"/>
          </a:xfrm>
        </p:grpSpPr>
        <p:sp>
          <p:nvSpPr>
            <p:cNvPr id="3" name="object 3"/>
            <p:cNvSpPr/>
            <p:nvPr/>
          </p:nvSpPr>
          <p:spPr>
            <a:xfrm>
              <a:off x="114300" y="1171955"/>
              <a:ext cx="11632692" cy="42672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761232" y="4529327"/>
              <a:ext cx="2688590" cy="381000"/>
            </a:xfrm>
            <a:custGeom>
              <a:avLst/>
              <a:gdLst/>
              <a:ahLst/>
              <a:cxnLst/>
              <a:rect l="l" t="t" r="r" b="b"/>
              <a:pathLst>
                <a:path w="2688590" h="381000">
                  <a:moveTo>
                    <a:pt x="0" y="381000"/>
                  </a:moveTo>
                  <a:lnTo>
                    <a:pt x="2688336" y="381000"/>
                  </a:lnTo>
                  <a:lnTo>
                    <a:pt x="2688336" y="0"/>
                  </a:lnTo>
                  <a:lnTo>
                    <a:pt x="0" y="0"/>
                  </a:lnTo>
                  <a:lnTo>
                    <a:pt x="0" y="381000"/>
                  </a:lnTo>
                  <a:close/>
                </a:path>
              </a:pathLst>
            </a:custGeom>
            <a:ln w="67056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20802" y="4339589"/>
              <a:ext cx="1333500" cy="381000"/>
            </a:xfrm>
            <a:custGeom>
              <a:avLst/>
              <a:gdLst/>
              <a:ahLst/>
              <a:cxnLst/>
              <a:rect l="l" t="t" r="r" b="b"/>
              <a:pathLst>
                <a:path w="1333500" h="381000">
                  <a:moveTo>
                    <a:pt x="0" y="381000"/>
                  </a:moveTo>
                  <a:lnTo>
                    <a:pt x="1333499" y="381000"/>
                  </a:lnTo>
                  <a:lnTo>
                    <a:pt x="1333499" y="0"/>
                  </a:lnTo>
                  <a:lnTo>
                    <a:pt x="0" y="0"/>
                  </a:lnTo>
                  <a:lnTo>
                    <a:pt x="0" y="381000"/>
                  </a:lnTo>
                  <a:close/>
                </a:path>
              </a:pathLst>
            </a:custGeom>
            <a:ln w="5334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18717" y="267715"/>
            <a:ext cx="349313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00AF50"/>
                </a:solidFill>
              </a:rPr>
              <a:t>CARES </a:t>
            </a:r>
            <a:r>
              <a:rPr sz="3200" u="heavy" dirty="0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</a:rPr>
              <a:t>3</a:t>
            </a:r>
            <a:r>
              <a:rPr sz="3200" dirty="0">
                <a:solidFill>
                  <a:srgbClr val="00AF50"/>
                </a:solidFill>
              </a:rPr>
              <a:t> </a:t>
            </a:r>
            <a:r>
              <a:rPr sz="3200" spc="-5" dirty="0">
                <a:solidFill>
                  <a:srgbClr val="00AF50"/>
                </a:solidFill>
              </a:rPr>
              <a:t>MAIN</a:t>
            </a:r>
            <a:r>
              <a:rPr sz="3200" spc="-140" dirty="0">
                <a:solidFill>
                  <a:srgbClr val="00AF50"/>
                </a:solidFill>
              </a:rPr>
              <a:t> </a:t>
            </a:r>
            <a:r>
              <a:rPr sz="3200" spc="-80" dirty="0">
                <a:solidFill>
                  <a:srgbClr val="00AF50"/>
                </a:solidFill>
              </a:rPr>
              <a:t>TABS</a:t>
            </a:r>
            <a:endParaRPr sz="3200"/>
          </a:p>
        </p:txBody>
      </p:sp>
      <p:sp>
        <p:nvSpPr>
          <p:cNvPr id="7" name="object 7"/>
          <p:cNvSpPr txBox="1"/>
          <p:nvPr/>
        </p:nvSpPr>
        <p:spPr>
          <a:xfrm>
            <a:off x="4104513" y="5459679"/>
            <a:ext cx="2723515" cy="9410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55600" algn="l"/>
              </a:tabLst>
            </a:pPr>
            <a:r>
              <a:rPr sz="2000" spc="-5" dirty="0">
                <a:latin typeface="Trebuchet MS"/>
                <a:cs typeface="Trebuchet MS"/>
              </a:rPr>
              <a:t>Applications</a:t>
            </a:r>
            <a:endParaRPr sz="20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buAutoNum type="arabicPeriod"/>
              <a:tabLst>
                <a:tab pos="355600" algn="l"/>
              </a:tabLst>
            </a:pPr>
            <a:r>
              <a:rPr sz="2000" dirty="0">
                <a:latin typeface="Trebuchet MS"/>
                <a:cs typeface="Trebuchet MS"/>
              </a:rPr>
              <a:t>Facility</a:t>
            </a:r>
            <a:r>
              <a:rPr sz="2000" spc="-8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Maintenance</a:t>
            </a:r>
            <a:endParaRPr sz="20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355600" algn="l"/>
              </a:tabLst>
            </a:pPr>
            <a:r>
              <a:rPr sz="2000" spc="-5" dirty="0">
                <a:latin typeface="Trebuchet MS"/>
                <a:cs typeface="Trebuchet MS"/>
              </a:rPr>
              <a:t>Enter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Claims</a:t>
            </a:r>
            <a:endParaRPr sz="2000">
              <a:latin typeface="Trebuchet MS"/>
              <a:cs typeface="Trebuchet MS"/>
            </a:endParaRP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CABA55-06B9-496F-A740-C532A387C4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30200" y="4940807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71500" y="411480"/>
            <a:ext cx="8548116" cy="62301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D8AB120-350E-406F-B9FB-6A871E3560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0" y="5435408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33932" y="588086"/>
            <a:ext cx="5780278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000000"/>
                </a:solidFill>
              </a:rPr>
              <a:t> </a:t>
            </a:r>
            <a:endParaRPr sz="3600" dirty="0"/>
          </a:p>
        </p:txBody>
      </p:sp>
      <p:sp>
        <p:nvSpPr>
          <p:cNvPr id="7" name="object 7"/>
          <p:cNvSpPr/>
          <p:nvPr/>
        </p:nvSpPr>
        <p:spPr>
          <a:xfrm>
            <a:off x="609600" y="1103630"/>
            <a:ext cx="11061192" cy="54754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56310" y="6472224"/>
            <a:ext cx="22821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rebuchet MS"/>
                <a:cs typeface="Trebuchet MS"/>
              </a:rPr>
              <a:t>* </a:t>
            </a:r>
            <a:r>
              <a:rPr sz="1800" dirty="0">
                <a:latin typeface="Trebuchet MS"/>
                <a:cs typeface="Trebuchet MS"/>
              </a:rPr>
              <a:t>= </a:t>
            </a:r>
            <a:r>
              <a:rPr sz="1800" spc="-5" dirty="0">
                <a:latin typeface="Trebuchet MS"/>
                <a:cs typeface="Trebuchet MS"/>
              </a:rPr>
              <a:t>Whole Grain</a:t>
            </a:r>
            <a:r>
              <a:rPr sz="1800" spc="-254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Items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058145" y="720344"/>
            <a:ext cx="9690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rebuchet MS"/>
                <a:cs typeface="Trebuchet MS"/>
              </a:rPr>
              <a:t>May</a:t>
            </a:r>
            <a:r>
              <a:rPr sz="1800" spc="-8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2019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D0FDC2-D7E3-40D0-9E22-874CF5CDF32D}"/>
              </a:ext>
            </a:extLst>
          </p:cNvPr>
          <p:cNvSpPr txBox="1"/>
          <p:nvPr/>
        </p:nvSpPr>
        <p:spPr>
          <a:xfrm>
            <a:off x="756310" y="395744"/>
            <a:ext cx="8997290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CACFP SAMPLE MENU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F526E36-E5E6-4A2D-A43D-B5840F4B84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06400" y="4648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43280" cy="5666740"/>
          </a:xfrm>
          <a:custGeom>
            <a:avLst/>
            <a:gdLst/>
            <a:ahLst/>
            <a:cxnLst/>
            <a:rect l="l" t="t" r="r" b="b"/>
            <a:pathLst>
              <a:path w="843280" h="5666740">
                <a:moveTo>
                  <a:pt x="842772" y="0"/>
                </a:moveTo>
                <a:lnTo>
                  <a:pt x="0" y="0"/>
                </a:lnTo>
                <a:lnTo>
                  <a:pt x="0" y="5666232"/>
                </a:lnTo>
                <a:lnTo>
                  <a:pt x="842772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429382" y="4596129"/>
            <a:ext cx="5405755" cy="100965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198245" marR="5080" indent="-1186180">
              <a:lnSpc>
                <a:spcPts val="3670"/>
              </a:lnSpc>
              <a:spcBef>
                <a:spcPts val="560"/>
              </a:spcBef>
            </a:pPr>
            <a:r>
              <a:rPr sz="3400" spc="-5" dirty="0">
                <a:solidFill>
                  <a:srgbClr val="90C225"/>
                </a:solidFill>
                <a:latin typeface="Trebuchet MS"/>
                <a:cs typeface="Trebuchet MS"/>
              </a:rPr>
              <a:t>CARES Electronic </a:t>
            </a:r>
            <a:r>
              <a:rPr sz="3400" spc="-10" dirty="0">
                <a:solidFill>
                  <a:srgbClr val="90C225"/>
                </a:solidFill>
                <a:latin typeface="Trebuchet MS"/>
                <a:cs typeface="Trebuchet MS"/>
              </a:rPr>
              <a:t>Claims </a:t>
            </a:r>
            <a:r>
              <a:rPr sz="3400" dirty="0">
                <a:solidFill>
                  <a:srgbClr val="90C225"/>
                </a:solidFill>
                <a:latin typeface="Trebuchet MS"/>
                <a:cs typeface="Trebuchet MS"/>
              </a:rPr>
              <a:t>for  </a:t>
            </a:r>
            <a:r>
              <a:rPr sz="3400" spc="-20" dirty="0">
                <a:solidFill>
                  <a:srgbClr val="90C225"/>
                </a:solidFill>
                <a:latin typeface="Trebuchet MS"/>
                <a:cs typeface="Trebuchet MS"/>
              </a:rPr>
              <a:t>Reimbursement</a:t>
            </a:r>
            <a:endParaRPr sz="34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86027" y="1830323"/>
            <a:ext cx="8287511" cy="24033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94FD33-D349-4EEC-99D6-9548E32E76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0" y="4897754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6310" y="2897504"/>
            <a:ext cx="25888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FFFFFF"/>
                </a:solidFill>
                <a:latin typeface="Trebuchet MS"/>
                <a:cs typeface="Trebuchet MS"/>
              </a:rPr>
              <a:t>OBJECTIVES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84017" y="0"/>
            <a:ext cx="7108190" cy="6858000"/>
          </a:xfrm>
          <a:custGeom>
            <a:avLst/>
            <a:gdLst/>
            <a:ahLst/>
            <a:cxnLst/>
            <a:rect l="l" t="t" r="r" b="b"/>
            <a:pathLst>
              <a:path w="7108190" h="6858000">
                <a:moveTo>
                  <a:pt x="7107982" y="0"/>
                </a:moveTo>
                <a:lnTo>
                  <a:pt x="0" y="0"/>
                </a:lnTo>
                <a:lnTo>
                  <a:pt x="1107867" y="6857996"/>
                </a:lnTo>
                <a:lnTo>
                  <a:pt x="7107982" y="6857996"/>
                </a:lnTo>
                <a:lnTo>
                  <a:pt x="7107982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380734" y="2244344"/>
            <a:ext cx="338455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54965" algn="l"/>
              </a:tabLst>
            </a:pPr>
            <a:r>
              <a:rPr sz="1600" spc="270" dirty="0">
                <a:solidFill>
                  <a:srgbClr val="FFFFFF"/>
                </a:solidFill>
                <a:latin typeface="Arial"/>
                <a:cs typeface="Arial"/>
              </a:rPr>
              <a:t>	</a:t>
            </a:r>
            <a:r>
              <a:rPr sz="2000" dirty="0">
                <a:solidFill>
                  <a:srgbClr val="FFFFFF"/>
                </a:solidFill>
              </a:rPr>
              <a:t>Six Claiming</a:t>
            </a:r>
            <a:r>
              <a:rPr sz="2000" spc="-114" dirty="0">
                <a:solidFill>
                  <a:srgbClr val="FFFFFF"/>
                </a:solidFill>
              </a:rPr>
              <a:t> </a:t>
            </a:r>
            <a:r>
              <a:rPr sz="2000" spc="-10" dirty="0">
                <a:solidFill>
                  <a:srgbClr val="FFFFFF"/>
                </a:solidFill>
              </a:rPr>
              <a:t>Requirements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80734" y="2550007"/>
            <a:ext cx="3103880" cy="1752600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  <a:tabLst>
                <a:tab pos="354965" algn="l"/>
              </a:tabLst>
            </a:pPr>
            <a:r>
              <a:rPr sz="1600" spc="270" dirty="0">
                <a:solidFill>
                  <a:srgbClr val="FFFFFF"/>
                </a:solidFill>
                <a:latin typeface="Arial"/>
                <a:cs typeface="Arial"/>
              </a:rPr>
              <a:t>	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Seven steps </a:t>
            </a:r>
            <a:r>
              <a:rPr sz="2000" spc="-5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200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Claim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600" spc="270" dirty="0">
                <a:solidFill>
                  <a:srgbClr val="FFFFFF"/>
                </a:solidFill>
                <a:latin typeface="Arial"/>
                <a:cs typeface="Arial"/>
              </a:rPr>
              <a:t>	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Common </a:t>
            </a:r>
            <a:r>
              <a:rPr sz="2000" spc="-5" dirty="0">
                <a:solidFill>
                  <a:srgbClr val="FFFFFF"/>
                </a:solidFill>
                <a:latin typeface="Trebuchet MS"/>
                <a:cs typeface="Trebuchet MS"/>
              </a:rPr>
              <a:t>Error</a:t>
            </a:r>
            <a:r>
              <a:rPr sz="2000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Messages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1600" spc="270" dirty="0">
                <a:solidFill>
                  <a:srgbClr val="FFFFFF"/>
                </a:solidFill>
                <a:latin typeface="Arial"/>
                <a:cs typeface="Arial"/>
              </a:rPr>
              <a:t>	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Late</a:t>
            </a:r>
            <a:r>
              <a:rPr sz="200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rebuchet MS"/>
                <a:cs typeface="Trebuchet MS"/>
              </a:rPr>
              <a:t>Claims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600" spc="270" dirty="0">
                <a:solidFill>
                  <a:srgbClr val="FFFFFF"/>
                </a:solidFill>
                <a:latin typeface="Arial"/>
                <a:cs typeface="Arial"/>
              </a:rPr>
              <a:t>	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Adjusting a</a:t>
            </a:r>
            <a:r>
              <a:rPr sz="200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rebuchet MS"/>
                <a:cs typeface="Trebuchet MS"/>
              </a:rPr>
              <a:t>claim</a:t>
            </a:r>
            <a:endParaRPr sz="2000">
              <a:latin typeface="Trebuchet MS"/>
              <a:cs typeface="Trebuchet MS"/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5612A3-A914-4265-B585-F94057AA19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25400" y="44196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310" y="487425"/>
            <a:ext cx="681990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/>
              <a:t>CARES Claiming</a:t>
            </a:r>
            <a:r>
              <a:rPr sz="4000" spc="-25" dirty="0"/>
              <a:t> </a:t>
            </a:r>
            <a:r>
              <a:rPr sz="4000" spc="-20" dirty="0"/>
              <a:t>Requirements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77418" y="2007870"/>
            <a:ext cx="2857500" cy="1714500"/>
          </a:xfrm>
          <a:prstGeom prst="rect">
            <a:avLst/>
          </a:prstGeom>
          <a:ln w="25907">
            <a:solidFill>
              <a:srgbClr val="82AF20"/>
            </a:solidFill>
          </a:ln>
        </p:spPr>
        <p:txBody>
          <a:bodyPr vert="horz" wrap="square" lIns="0" tIns="291465" rIns="0" bIns="0" rtlCol="0">
            <a:spAutoFit/>
          </a:bodyPr>
          <a:lstStyle/>
          <a:p>
            <a:pPr marL="373380" marR="367665" indent="45720" algn="just">
              <a:lnSpc>
                <a:spcPct val="87200"/>
              </a:lnSpc>
              <a:spcBef>
                <a:spcPts val="2295"/>
              </a:spcBef>
            </a:pPr>
            <a:r>
              <a:rPr sz="2800" b="1" spc="-5" dirty="0">
                <a:latin typeface="Trebuchet MS"/>
                <a:cs typeface="Trebuchet MS"/>
              </a:rPr>
              <a:t>1. Approved  </a:t>
            </a:r>
            <a:r>
              <a:rPr sz="2800" spc="-10" dirty="0">
                <a:latin typeface="Trebuchet MS"/>
                <a:cs typeface="Trebuchet MS"/>
              </a:rPr>
              <a:t>CACFP</a:t>
            </a:r>
            <a:r>
              <a:rPr sz="2800" spc="-114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CARES  </a:t>
            </a:r>
            <a:r>
              <a:rPr sz="2800" spc="-5" dirty="0">
                <a:latin typeface="Trebuchet MS"/>
                <a:cs typeface="Trebuchet MS"/>
              </a:rPr>
              <a:t>Application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19905" y="2007870"/>
            <a:ext cx="2857500" cy="1714500"/>
          </a:xfrm>
          <a:prstGeom prst="rect">
            <a:avLst/>
          </a:prstGeom>
          <a:ln w="25907">
            <a:solidFill>
              <a:srgbClr val="82AF20"/>
            </a:solidFill>
          </a:ln>
        </p:spPr>
        <p:txBody>
          <a:bodyPr vert="horz" wrap="square" lIns="0" tIns="236854" rIns="0" bIns="0" rtlCol="0">
            <a:spAutoFit/>
          </a:bodyPr>
          <a:lstStyle/>
          <a:p>
            <a:pPr marL="472440">
              <a:lnSpc>
                <a:spcPts val="3145"/>
              </a:lnSpc>
              <a:spcBef>
                <a:spcPts val="1864"/>
              </a:spcBef>
            </a:pPr>
            <a:r>
              <a:rPr sz="2800" b="1" spc="-5" dirty="0">
                <a:latin typeface="Trebuchet MS"/>
                <a:cs typeface="Trebuchet MS"/>
              </a:rPr>
              <a:t>2.</a:t>
            </a:r>
            <a:r>
              <a:rPr sz="2800" b="1" spc="-10" dirty="0">
                <a:latin typeface="Trebuchet MS"/>
                <a:cs typeface="Trebuchet MS"/>
              </a:rPr>
              <a:t> </a:t>
            </a:r>
            <a:r>
              <a:rPr sz="2800" b="1" spc="-5" dirty="0">
                <a:latin typeface="Trebuchet MS"/>
                <a:cs typeface="Trebuchet MS"/>
              </a:rPr>
              <a:t>“Active”</a:t>
            </a:r>
            <a:endParaRPr sz="2800">
              <a:latin typeface="Trebuchet MS"/>
              <a:cs typeface="Trebuchet MS"/>
            </a:endParaRPr>
          </a:p>
          <a:p>
            <a:pPr algn="ctr">
              <a:lnSpc>
                <a:spcPts val="2930"/>
              </a:lnSpc>
            </a:pPr>
            <a:r>
              <a:rPr sz="2800" spc="-5" dirty="0">
                <a:latin typeface="Trebuchet MS"/>
                <a:cs typeface="Trebuchet MS"/>
              </a:rPr>
              <a:t>SAM</a:t>
            </a:r>
            <a:endParaRPr sz="2800">
              <a:latin typeface="Trebuchet MS"/>
              <a:cs typeface="Trebuchet MS"/>
            </a:endParaRPr>
          </a:p>
          <a:p>
            <a:pPr algn="ctr">
              <a:lnSpc>
                <a:spcPts val="3145"/>
              </a:lnSpc>
            </a:pPr>
            <a:r>
              <a:rPr sz="2800" spc="-20" dirty="0">
                <a:latin typeface="Trebuchet MS"/>
                <a:cs typeface="Trebuchet MS"/>
              </a:rPr>
              <a:t>Registration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962393" y="2007870"/>
            <a:ext cx="2857500" cy="1714500"/>
          </a:xfrm>
          <a:custGeom>
            <a:avLst/>
            <a:gdLst/>
            <a:ahLst/>
            <a:cxnLst/>
            <a:rect l="l" t="t" r="r" b="b"/>
            <a:pathLst>
              <a:path w="2857500" h="1714500">
                <a:moveTo>
                  <a:pt x="2857500" y="0"/>
                </a:moveTo>
                <a:lnTo>
                  <a:pt x="0" y="0"/>
                </a:lnTo>
                <a:lnTo>
                  <a:pt x="0" y="1714499"/>
                </a:lnTo>
                <a:lnTo>
                  <a:pt x="2857500" y="1714499"/>
                </a:lnTo>
                <a:lnTo>
                  <a:pt x="28575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962393" y="2007870"/>
            <a:ext cx="2857500" cy="1714500"/>
          </a:xfrm>
          <a:prstGeom prst="rect">
            <a:avLst/>
          </a:prstGeom>
          <a:ln w="25907">
            <a:solidFill>
              <a:srgbClr val="82AF20"/>
            </a:solidFill>
          </a:ln>
        </p:spPr>
        <p:txBody>
          <a:bodyPr vert="horz" wrap="square" lIns="0" tIns="105410" rIns="0" bIns="0" rtlCol="0">
            <a:spAutoFit/>
          </a:bodyPr>
          <a:lstStyle/>
          <a:p>
            <a:pPr marL="241935" marR="236220" indent="177165">
              <a:lnSpc>
                <a:spcPct val="87200"/>
              </a:lnSpc>
              <a:spcBef>
                <a:spcPts val="830"/>
              </a:spcBef>
            </a:pPr>
            <a:r>
              <a:rPr sz="2800" b="1" spc="-5" dirty="0">
                <a:latin typeface="Trebuchet MS"/>
                <a:cs typeface="Trebuchet MS"/>
              </a:rPr>
              <a:t>3. Approved  </a:t>
            </a:r>
            <a:r>
              <a:rPr sz="2800" spc="-5" dirty="0">
                <a:latin typeface="Trebuchet MS"/>
                <a:cs typeface="Trebuchet MS"/>
              </a:rPr>
              <a:t>Application</a:t>
            </a:r>
            <a:r>
              <a:rPr sz="2800" spc="-55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for  </a:t>
            </a:r>
            <a:r>
              <a:rPr sz="2800" spc="-10" dirty="0">
                <a:latin typeface="Trebuchet MS"/>
                <a:cs typeface="Trebuchet MS"/>
              </a:rPr>
              <a:t>Center </a:t>
            </a:r>
            <a:r>
              <a:rPr sz="2800" spc="-5" dirty="0">
                <a:latin typeface="Trebuchet MS"/>
                <a:cs typeface="Trebuchet MS"/>
              </a:rPr>
              <a:t>Facility  </a:t>
            </a:r>
            <a:r>
              <a:rPr sz="2800" spc="-20" dirty="0">
                <a:latin typeface="Trebuchet MS"/>
                <a:cs typeface="Trebuchet MS"/>
              </a:rPr>
              <a:t>Participation</a:t>
            </a:r>
            <a:endParaRPr sz="2800" dirty="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7418" y="4008882"/>
            <a:ext cx="2857500" cy="1713230"/>
          </a:xfrm>
          <a:prstGeom prst="rect">
            <a:avLst/>
          </a:prstGeom>
          <a:ln w="25907">
            <a:solidFill>
              <a:srgbClr val="82AF20"/>
            </a:solidFill>
          </a:ln>
        </p:spPr>
        <p:txBody>
          <a:bodyPr vert="horz" wrap="square" lIns="0" tIns="236220" rIns="0" bIns="0" rtlCol="0">
            <a:spAutoFit/>
          </a:bodyPr>
          <a:lstStyle/>
          <a:p>
            <a:pPr algn="ctr">
              <a:lnSpc>
                <a:spcPts val="3145"/>
              </a:lnSpc>
              <a:spcBef>
                <a:spcPts val="1860"/>
              </a:spcBef>
            </a:pPr>
            <a:r>
              <a:rPr sz="2800" b="1" spc="-5" dirty="0">
                <a:latin typeface="Trebuchet MS"/>
                <a:cs typeface="Trebuchet MS"/>
              </a:rPr>
              <a:t>4.</a:t>
            </a:r>
            <a:r>
              <a:rPr sz="2800" b="1" spc="-10" dirty="0">
                <a:latin typeface="Trebuchet MS"/>
                <a:cs typeface="Trebuchet MS"/>
              </a:rPr>
              <a:t> </a:t>
            </a:r>
            <a:r>
              <a:rPr sz="2800" b="1" spc="-5" dirty="0">
                <a:latin typeface="Trebuchet MS"/>
                <a:cs typeface="Trebuchet MS"/>
              </a:rPr>
              <a:t>Current</a:t>
            </a:r>
            <a:endParaRPr sz="2800">
              <a:latin typeface="Trebuchet MS"/>
              <a:cs typeface="Trebuchet MS"/>
            </a:endParaRPr>
          </a:p>
          <a:p>
            <a:pPr marL="635000" marR="628650" indent="-635" algn="ctr">
              <a:lnSpc>
                <a:spcPts val="2930"/>
              </a:lnSpc>
              <a:spcBef>
                <a:spcPts val="240"/>
              </a:spcBef>
            </a:pPr>
            <a:r>
              <a:rPr sz="2800" spc="-5" dirty="0">
                <a:latin typeface="Trebuchet MS"/>
                <a:cs typeface="Trebuchet MS"/>
              </a:rPr>
              <a:t>Facility  </a:t>
            </a:r>
            <a:r>
              <a:rPr sz="2800" spc="-10" dirty="0">
                <a:latin typeface="Trebuchet MS"/>
                <a:cs typeface="Trebuchet MS"/>
              </a:rPr>
              <a:t>Lice</a:t>
            </a:r>
            <a:r>
              <a:rPr sz="2800" spc="-20" dirty="0">
                <a:latin typeface="Trebuchet MS"/>
                <a:cs typeface="Trebuchet MS"/>
              </a:rPr>
              <a:t>n</a:t>
            </a:r>
            <a:r>
              <a:rPr sz="2800" spc="-5" dirty="0">
                <a:latin typeface="Trebuchet MS"/>
                <a:cs typeface="Trebuchet MS"/>
              </a:rPr>
              <a:t>se(s)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19905" y="4008882"/>
            <a:ext cx="2857500" cy="1713230"/>
          </a:xfrm>
          <a:prstGeom prst="rect">
            <a:avLst/>
          </a:prstGeom>
          <a:ln w="25907">
            <a:solidFill>
              <a:srgbClr val="82AF20"/>
            </a:solidFill>
          </a:ln>
        </p:spPr>
        <p:txBody>
          <a:bodyPr vert="horz" wrap="square" lIns="0" tIns="290830" rIns="0" bIns="0" rtlCol="0">
            <a:spAutoFit/>
          </a:bodyPr>
          <a:lstStyle/>
          <a:p>
            <a:pPr marL="409575" marR="405765" indent="20955" algn="just">
              <a:lnSpc>
                <a:spcPct val="87200"/>
              </a:lnSpc>
              <a:spcBef>
                <a:spcPts val="2290"/>
              </a:spcBef>
            </a:pPr>
            <a:r>
              <a:rPr sz="2800" spc="-5" dirty="0">
                <a:latin typeface="Trebuchet MS"/>
                <a:cs typeface="Trebuchet MS"/>
              </a:rPr>
              <a:t>5. </a:t>
            </a:r>
            <a:r>
              <a:rPr sz="2800" spc="-10" dirty="0">
                <a:latin typeface="Trebuchet MS"/>
                <a:cs typeface="Trebuchet MS"/>
              </a:rPr>
              <a:t>Submitter  and</a:t>
            </a:r>
            <a:r>
              <a:rPr sz="2800" spc="-55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Certifier  User</a:t>
            </a:r>
            <a:r>
              <a:rPr sz="2800" spc="-20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Logins</a:t>
            </a:r>
            <a:endParaRPr sz="2800" dirty="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962393" y="4008882"/>
            <a:ext cx="2857500" cy="1713230"/>
          </a:xfrm>
          <a:custGeom>
            <a:avLst/>
            <a:gdLst/>
            <a:ahLst/>
            <a:cxnLst/>
            <a:rect l="l" t="t" r="r" b="b"/>
            <a:pathLst>
              <a:path w="2857500" h="1713229">
                <a:moveTo>
                  <a:pt x="2857500" y="0"/>
                </a:moveTo>
                <a:lnTo>
                  <a:pt x="0" y="0"/>
                </a:lnTo>
                <a:lnTo>
                  <a:pt x="0" y="1712976"/>
                </a:lnTo>
                <a:lnTo>
                  <a:pt x="2857500" y="1712976"/>
                </a:lnTo>
                <a:lnTo>
                  <a:pt x="28575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962393" y="4008882"/>
            <a:ext cx="2857500" cy="1793055"/>
          </a:xfrm>
          <a:prstGeom prst="rect">
            <a:avLst/>
          </a:prstGeom>
          <a:ln w="25907">
            <a:solidFill>
              <a:srgbClr val="82AF20"/>
            </a:solidFill>
          </a:ln>
        </p:spPr>
        <p:txBody>
          <a:bodyPr vert="horz" wrap="square" lIns="0" tIns="290830" rIns="0" bIns="0" rtlCol="0">
            <a:spAutoFit/>
          </a:bodyPr>
          <a:lstStyle/>
          <a:p>
            <a:pPr marL="302895" marR="296545" indent="57785">
              <a:lnSpc>
                <a:spcPct val="87200"/>
              </a:lnSpc>
              <a:spcBef>
                <a:spcPts val="2290"/>
              </a:spcBef>
            </a:pPr>
            <a:r>
              <a:rPr sz="2800" spc="-5" dirty="0">
                <a:latin typeface="Trebuchet MS"/>
                <a:cs typeface="Trebuchet MS"/>
              </a:rPr>
              <a:t>6</a:t>
            </a:r>
            <a:r>
              <a:rPr lang="en-US" sz="2800" spc="-5" dirty="0">
                <a:latin typeface="Trebuchet MS"/>
                <a:cs typeface="Trebuchet MS"/>
              </a:rPr>
              <a:t>.	Submit and Certify Facility Claim Summary</a:t>
            </a:r>
            <a:endParaRPr sz="2800" dirty="0">
              <a:latin typeface="Trebuchet MS"/>
              <a:cs typeface="Trebuchet MS"/>
            </a:endParaRPr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9F90135-7D4D-4B58-ADD9-ADA124E44B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0" y="5518912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41291" y="1459991"/>
            <a:ext cx="0" cy="3937000"/>
          </a:xfrm>
          <a:custGeom>
            <a:avLst/>
            <a:gdLst/>
            <a:ahLst/>
            <a:cxnLst/>
            <a:rect l="l" t="t" r="r" b="b"/>
            <a:pathLst>
              <a:path h="3937000">
                <a:moveTo>
                  <a:pt x="0" y="0"/>
                </a:moveTo>
                <a:lnTo>
                  <a:pt x="0" y="3937000"/>
                </a:lnTo>
              </a:path>
            </a:pathLst>
          </a:custGeom>
          <a:ln w="12192">
            <a:solidFill>
              <a:srgbClr val="90C2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22172" y="2579954"/>
            <a:ext cx="283019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spc="-145" dirty="0">
                <a:solidFill>
                  <a:srgbClr val="90C225"/>
                </a:solidFill>
                <a:latin typeface="Trebuchet MS"/>
                <a:cs typeface="Trebuchet MS"/>
              </a:rPr>
              <a:t>R</a:t>
            </a:r>
            <a:r>
              <a:rPr sz="3600" spc="-5" dirty="0">
                <a:solidFill>
                  <a:srgbClr val="90C225"/>
                </a:solidFill>
                <a:latin typeface="Trebuchet MS"/>
                <a:cs typeface="Trebuchet MS"/>
              </a:rPr>
              <a:t>equi</a:t>
            </a:r>
            <a:r>
              <a:rPr sz="3600" spc="5" dirty="0">
                <a:solidFill>
                  <a:srgbClr val="90C225"/>
                </a:solidFill>
                <a:latin typeface="Trebuchet MS"/>
                <a:cs typeface="Trebuchet MS"/>
              </a:rPr>
              <a:t>r</a:t>
            </a:r>
            <a:r>
              <a:rPr sz="3600" spc="-5" dirty="0">
                <a:solidFill>
                  <a:srgbClr val="90C225"/>
                </a:solidFill>
                <a:latin typeface="Trebuchet MS"/>
                <a:cs typeface="Trebuchet MS"/>
              </a:rPr>
              <a:t>ements  </a:t>
            </a:r>
            <a:r>
              <a:rPr sz="3600" dirty="0">
                <a:solidFill>
                  <a:srgbClr val="90C225"/>
                </a:solidFill>
                <a:latin typeface="Trebuchet MS"/>
                <a:cs typeface="Trebuchet MS"/>
              </a:rPr>
              <a:t>for </a:t>
            </a:r>
            <a:r>
              <a:rPr sz="3600" spc="-5" dirty="0">
                <a:solidFill>
                  <a:srgbClr val="90C225"/>
                </a:solidFill>
                <a:latin typeface="Trebuchet MS"/>
                <a:cs typeface="Trebuchet MS"/>
              </a:rPr>
              <a:t>Claim  Submission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72940" y="816863"/>
            <a:ext cx="7162800" cy="5619115"/>
          </a:xfrm>
          <a:custGeom>
            <a:avLst/>
            <a:gdLst/>
            <a:ahLst/>
            <a:cxnLst/>
            <a:rect l="l" t="t" r="r" b="b"/>
            <a:pathLst>
              <a:path w="7162800" h="5619115">
                <a:moveTo>
                  <a:pt x="7162800" y="0"/>
                </a:moveTo>
                <a:lnTo>
                  <a:pt x="0" y="0"/>
                </a:lnTo>
                <a:lnTo>
                  <a:pt x="0" y="5618988"/>
                </a:lnTo>
                <a:lnTo>
                  <a:pt x="7162800" y="5618988"/>
                </a:lnTo>
                <a:lnTo>
                  <a:pt x="71628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551934" y="1153794"/>
            <a:ext cx="26777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404040"/>
                </a:solidFill>
                <a:latin typeface="Trebuchet MS"/>
                <a:cs typeface="Trebuchet MS"/>
              </a:rPr>
              <a:t>CARES Claims</a:t>
            </a:r>
            <a:r>
              <a:rPr sz="1600" b="1" spc="-10" dirty="0">
                <a:solidFill>
                  <a:srgbClr val="404040"/>
                </a:solidFill>
                <a:latin typeface="Trebuchet MS"/>
                <a:cs typeface="Trebuchet MS"/>
              </a:rPr>
              <a:t> Requirements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51934" y="1648790"/>
            <a:ext cx="469265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1. Current Fiscal </a:t>
            </a:r>
            <a:r>
              <a:rPr sz="1800" b="1" spc="-45" dirty="0">
                <a:solidFill>
                  <a:srgbClr val="404040"/>
                </a:solidFill>
                <a:latin typeface="Trebuchet MS"/>
                <a:cs typeface="Trebuchet MS"/>
              </a:rPr>
              <a:t>Year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Approved</a:t>
            </a:r>
            <a:r>
              <a:rPr sz="1800" b="1" spc="-2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Application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51934" y="2175128"/>
            <a:ext cx="6729095" cy="104076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>
              <a:lnSpc>
                <a:spcPts val="1939"/>
              </a:lnSpc>
              <a:spcBef>
                <a:spcPts val="345"/>
              </a:spcBef>
            </a:pP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Each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year institutions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are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required to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submit a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CARES application  for approval. If an institution application is not submitted and  approved by CACFP program an institution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will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not be able to 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submit a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claim in the CARES Claim module 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for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that Fiscal</a:t>
            </a:r>
            <a:r>
              <a:rPr sz="1800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5" dirty="0">
                <a:solidFill>
                  <a:srgbClr val="404040"/>
                </a:solidFill>
                <a:latin typeface="Trebuchet MS"/>
                <a:cs typeface="Trebuchet MS"/>
              </a:rPr>
              <a:t>year.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51934" y="3969257"/>
            <a:ext cx="52108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2.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SAM </a:t>
            </a:r>
            <a:r>
              <a:rPr sz="1800" b="1" spc="-10" dirty="0">
                <a:solidFill>
                  <a:srgbClr val="404040"/>
                </a:solidFill>
                <a:latin typeface="Trebuchet MS"/>
                <a:cs typeface="Trebuchet MS"/>
              </a:rPr>
              <a:t>Expiration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Date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will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need to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be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current.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51934" y="4495292"/>
            <a:ext cx="6986905" cy="156845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113664">
              <a:lnSpc>
                <a:spcPts val="1939"/>
              </a:lnSpc>
              <a:spcBef>
                <a:spcPts val="345"/>
              </a:spcBef>
            </a:pP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SAM Expiration Date on the Institution Business Maintenance page 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will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need to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be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current or the CARES Claims system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will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not 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allow 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for submission of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a</a:t>
            </a:r>
            <a:r>
              <a:rPr sz="1800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claim.</a:t>
            </a:r>
            <a:endParaRPr sz="18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900" dirty="0">
              <a:latin typeface="Trebuchet MS"/>
              <a:cs typeface="Trebuchet MS"/>
            </a:endParaRPr>
          </a:p>
          <a:p>
            <a:pPr marL="12700" marR="5080">
              <a:lnSpc>
                <a:spcPts val="1939"/>
              </a:lnSpc>
              <a:spcBef>
                <a:spcPts val="5"/>
              </a:spcBef>
            </a:pP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Note: Access to SAM information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should be Public.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If not, the</a:t>
            </a:r>
            <a:r>
              <a:rPr sz="1800" b="1" spc="-19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SA 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cannot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verify the </a:t>
            </a:r>
            <a:r>
              <a:rPr sz="1800" b="1" spc="-10" dirty="0">
                <a:solidFill>
                  <a:srgbClr val="404040"/>
                </a:solidFill>
                <a:latin typeface="Trebuchet MS"/>
                <a:cs typeface="Trebuchet MS"/>
              </a:rPr>
              <a:t>expiration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and you will not be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able to</a:t>
            </a:r>
            <a:r>
              <a:rPr sz="1800" b="1" spc="-9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claim.</a:t>
            </a:r>
            <a:endParaRPr sz="1800" dirty="0">
              <a:latin typeface="Trebuchet MS"/>
              <a:cs typeface="Trebuchet MS"/>
            </a:endParaRPr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A1708B1-893A-4231-86E6-BEAF342397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77800" y="4873117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6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22680" y="2288285"/>
            <a:ext cx="3004820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90C225"/>
                </a:solidFill>
                <a:latin typeface="Trebuchet MS"/>
                <a:cs typeface="Trebuchet MS"/>
              </a:rPr>
              <a:t>CARES </a:t>
            </a:r>
            <a:r>
              <a:rPr sz="3600" b="1" spc="-5" dirty="0">
                <a:solidFill>
                  <a:srgbClr val="90C225"/>
                </a:solidFill>
                <a:latin typeface="Trebuchet MS"/>
                <a:cs typeface="Trebuchet MS"/>
              </a:rPr>
              <a:t>Claims  </a:t>
            </a:r>
            <a:r>
              <a:rPr sz="3600" b="1" dirty="0">
                <a:solidFill>
                  <a:srgbClr val="90C225"/>
                </a:solidFill>
                <a:latin typeface="Trebuchet MS"/>
                <a:cs typeface="Trebuchet MS"/>
              </a:rPr>
              <a:t>Requirements  </a:t>
            </a:r>
            <a:r>
              <a:rPr sz="3600" b="1" spc="-5" dirty="0">
                <a:solidFill>
                  <a:srgbClr val="90C225"/>
                </a:solidFill>
                <a:latin typeface="Trebuchet MS"/>
                <a:cs typeface="Trebuchet MS"/>
              </a:rPr>
              <a:t>(Cont.)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57344" y="1443227"/>
            <a:ext cx="0" cy="3937000"/>
          </a:xfrm>
          <a:custGeom>
            <a:avLst/>
            <a:gdLst/>
            <a:ahLst/>
            <a:cxnLst/>
            <a:rect l="l" t="t" r="r" b="b"/>
            <a:pathLst>
              <a:path h="3937000">
                <a:moveTo>
                  <a:pt x="0" y="0"/>
                </a:moveTo>
                <a:lnTo>
                  <a:pt x="0" y="3937000"/>
                </a:lnTo>
              </a:path>
            </a:pathLst>
          </a:custGeom>
          <a:ln w="12192">
            <a:solidFill>
              <a:srgbClr val="90C2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058283" y="1530477"/>
            <a:ext cx="19672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3</a:t>
            </a:r>
            <a:r>
              <a:rPr sz="1800" b="1" i="1" dirty="0">
                <a:solidFill>
                  <a:srgbClr val="404040"/>
                </a:solidFill>
                <a:latin typeface="Trebuchet MS"/>
                <a:cs typeface="Trebuchet MS"/>
              </a:rPr>
              <a:t>. </a:t>
            </a:r>
            <a:r>
              <a:rPr sz="1800" b="1" spc="-10" dirty="0">
                <a:solidFill>
                  <a:srgbClr val="404040"/>
                </a:solidFill>
                <a:latin typeface="Trebuchet MS"/>
                <a:cs typeface="Trebuchet MS"/>
              </a:rPr>
              <a:t>Facility</a:t>
            </a:r>
            <a:r>
              <a:rPr sz="1800" b="1" spc="-114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License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058284" y="2055952"/>
            <a:ext cx="4961254" cy="8207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ts val="2055"/>
              </a:lnSpc>
              <a:spcBef>
                <a:spcPts val="100"/>
              </a:spcBef>
            </a:pPr>
            <a:r>
              <a:rPr lang="en-US" sz="1800" spc="-5" dirty="0">
                <a:solidFill>
                  <a:srgbClr val="404040"/>
                </a:solidFill>
              </a:rPr>
              <a:t>A </a:t>
            </a:r>
            <a:r>
              <a:rPr sz="1800" spc="-5" dirty="0">
                <a:solidFill>
                  <a:srgbClr val="404040"/>
                </a:solidFill>
              </a:rPr>
              <a:t>Current Facility License</a:t>
            </a:r>
            <a:r>
              <a:rPr lang="en-US" sz="1800" spc="-5" dirty="0">
                <a:solidFill>
                  <a:srgbClr val="404040"/>
                </a:solidFill>
              </a:rPr>
              <a:t> is required for each facility</a:t>
            </a:r>
            <a:r>
              <a:rPr sz="1800" spc="-5" dirty="0">
                <a:solidFill>
                  <a:srgbClr val="404040"/>
                </a:solidFill>
              </a:rPr>
              <a:t> </a:t>
            </a:r>
            <a:r>
              <a:rPr sz="1800" spc="-10" dirty="0">
                <a:solidFill>
                  <a:srgbClr val="404040"/>
                </a:solidFill>
              </a:rPr>
              <a:t>or </a:t>
            </a:r>
            <a:r>
              <a:rPr sz="1800" spc="-5" dirty="0">
                <a:solidFill>
                  <a:srgbClr val="404040"/>
                </a:solidFill>
              </a:rPr>
              <a:t>the CARES Claims </a:t>
            </a:r>
            <a:r>
              <a:rPr sz="1800" dirty="0">
                <a:solidFill>
                  <a:srgbClr val="404040"/>
                </a:solidFill>
              </a:rPr>
              <a:t>system </a:t>
            </a:r>
            <a:r>
              <a:rPr sz="1800" spc="-5" dirty="0">
                <a:solidFill>
                  <a:srgbClr val="404040"/>
                </a:solidFill>
              </a:rPr>
              <a:t>will</a:t>
            </a:r>
            <a:r>
              <a:rPr sz="1800" spc="-50" dirty="0">
                <a:solidFill>
                  <a:srgbClr val="404040"/>
                </a:solidFill>
              </a:rPr>
              <a:t> </a:t>
            </a:r>
            <a:r>
              <a:rPr sz="1800" spc="-5" dirty="0">
                <a:solidFill>
                  <a:srgbClr val="404040"/>
                </a:solidFill>
              </a:rPr>
              <a:t>not</a:t>
            </a:r>
            <a:r>
              <a:rPr lang="en-US" sz="1800" spc="-5" dirty="0">
                <a:solidFill>
                  <a:srgbClr val="404040"/>
                </a:solidFill>
              </a:rPr>
              <a:t> allow for submission of</a:t>
            </a:r>
            <a:r>
              <a:rPr lang="en-US" sz="1800" spc="-50" dirty="0">
                <a:solidFill>
                  <a:srgbClr val="404040"/>
                </a:solidFill>
              </a:rPr>
              <a:t> </a:t>
            </a:r>
            <a:r>
              <a:rPr lang="en-US" sz="1800" spc="-5" dirty="0">
                <a:solidFill>
                  <a:srgbClr val="404040"/>
                </a:solidFill>
              </a:rPr>
              <a:t>claim.</a:t>
            </a:r>
            <a:endParaRPr sz="1800" dirty="0"/>
          </a:p>
        </p:txBody>
      </p:sp>
      <p:sp>
        <p:nvSpPr>
          <p:cNvPr id="7" name="object 7"/>
          <p:cNvSpPr txBox="1"/>
          <p:nvPr/>
        </p:nvSpPr>
        <p:spPr>
          <a:xfrm>
            <a:off x="5058283" y="3356305"/>
            <a:ext cx="496125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4.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Application for Center </a:t>
            </a:r>
            <a:r>
              <a:rPr sz="1800" b="1" spc="-10" dirty="0">
                <a:solidFill>
                  <a:srgbClr val="404040"/>
                </a:solidFill>
                <a:latin typeface="Trebuchet MS"/>
                <a:cs typeface="Trebuchet MS"/>
              </a:rPr>
              <a:t>Facility</a:t>
            </a:r>
            <a:r>
              <a:rPr sz="1800" b="1" spc="-1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10" dirty="0">
                <a:solidFill>
                  <a:srgbClr val="404040"/>
                </a:solidFill>
                <a:latin typeface="Trebuchet MS"/>
                <a:cs typeface="Trebuchet MS"/>
              </a:rPr>
              <a:t>Participation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58283" y="3882644"/>
            <a:ext cx="5776340" cy="2139688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Trebuchet MS"/>
                <a:cs typeface="Trebuchet MS"/>
              </a:rPr>
              <a:t>Each Application for Center Facility Participation must be current and approved before a claim can be submitted for that facility.</a:t>
            </a:r>
            <a:endParaRPr dirty="0">
              <a:latin typeface="Trebuchet MS"/>
              <a:cs typeface="Trebuchet MS"/>
            </a:endParaRPr>
          </a:p>
          <a:p>
            <a:pPr marL="12700" marR="530860">
              <a:lnSpc>
                <a:spcPts val="1939"/>
              </a:lnSpc>
            </a:pPr>
            <a:endParaRPr lang="en-US" spc="-5" dirty="0">
              <a:solidFill>
                <a:srgbClr val="404040"/>
              </a:solidFill>
              <a:latin typeface="Trebuchet MS"/>
              <a:cs typeface="Trebuchet MS"/>
            </a:endParaRPr>
          </a:p>
          <a:p>
            <a:pPr marL="12700" marR="530860">
              <a:lnSpc>
                <a:spcPts val="1939"/>
              </a:lnSpc>
            </a:pPr>
            <a:r>
              <a:rPr lang="en-US" spc="-30" dirty="0">
                <a:solidFill>
                  <a:srgbClr val="404040"/>
                </a:solidFill>
                <a:latin typeface="Trebuchet MS"/>
                <a:cs typeface="Trebuchet MS"/>
              </a:rPr>
              <a:t>Updating the Operating and Revision Data (Schedule A) for each facility is completed in the CARES Application module within the Application for Center Facility Participation Section</a:t>
            </a:r>
            <a:r>
              <a:rPr spc="-30" dirty="0">
                <a:solidFill>
                  <a:srgbClr val="404040"/>
                </a:solidFill>
                <a:latin typeface="Trebuchet MS"/>
                <a:cs typeface="Trebuchet MS"/>
              </a:rPr>
              <a:t>.</a:t>
            </a:r>
            <a:endParaRPr dirty="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364468" y="0"/>
            <a:ext cx="828040" cy="4533265"/>
          </a:xfrm>
          <a:custGeom>
            <a:avLst/>
            <a:gdLst/>
            <a:ahLst/>
            <a:cxnLst/>
            <a:rect l="l" t="t" r="r" b="b"/>
            <a:pathLst>
              <a:path w="828040" h="4533265">
                <a:moveTo>
                  <a:pt x="827531" y="0"/>
                </a:moveTo>
                <a:lnTo>
                  <a:pt x="0" y="0"/>
                </a:lnTo>
                <a:lnTo>
                  <a:pt x="827531" y="4532720"/>
                </a:lnTo>
                <a:lnTo>
                  <a:pt x="827531" y="0"/>
                </a:lnTo>
                <a:close/>
              </a:path>
            </a:pathLst>
          </a:custGeom>
          <a:solidFill>
            <a:srgbClr val="539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0273B0-157A-4A5C-BA71-484E519608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06400" y="5380227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7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241291" y="1459991"/>
            <a:ext cx="0" cy="3937000"/>
          </a:xfrm>
          <a:custGeom>
            <a:avLst/>
            <a:gdLst/>
            <a:ahLst/>
            <a:cxnLst/>
            <a:rect l="l" t="t" r="r" b="b"/>
            <a:pathLst>
              <a:path h="3937000">
                <a:moveTo>
                  <a:pt x="0" y="0"/>
                </a:moveTo>
                <a:lnTo>
                  <a:pt x="0" y="3937000"/>
                </a:lnTo>
              </a:path>
            </a:pathLst>
          </a:custGeom>
          <a:ln w="12192">
            <a:solidFill>
              <a:srgbClr val="90C2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22172" y="2579954"/>
            <a:ext cx="3003550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90C225"/>
                </a:solidFill>
                <a:latin typeface="Trebuchet MS"/>
                <a:cs typeface="Trebuchet MS"/>
              </a:rPr>
              <a:t>CARES </a:t>
            </a:r>
            <a:r>
              <a:rPr sz="3600" b="1" spc="-5" dirty="0">
                <a:solidFill>
                  <a:srgbClr val="90C225"/>
                </a:solidFill>
                <a:latin typeface="Trebuchet MS"/>
                <a:cs typeface="Trebuchet MS"/>
              </a:rPr>
              <a:t>Claims  </a:t>
            </a:r>
            <a:r>
              <a:rPr sz="3600" b="1" dirty="0">
                <a:solidFill>
                  <a:srgbClr val="90C225"/>
                </a:solidFill>
                <a:latin typeface="Trebuchet MS"/>
                <a:cs typeface="Trebuchet MS"/>
              </a:rPr>
              <a:t>Re</a:t>
            </a:r>
            <a:r>
              <a:rPr sz="3600" b="1" spc="-15" dirty="0">
                <a:solidFill>
                  <a:srgbClr val="90C225"/>
                </a:solidFill>
                <a:latin typeface="Trebuchet MS"/>
                <a:cs typeface="Trebuchet MS"/>
              </a:rPr>
              <a:t>q</a:t>
            </a:r>
            <a:r>
              <a:rPr sz="3600" b="1" dirty="0">
                <a:solidFill>
                  <a:srgbClr val="90C225"/>
                </a:solidFill>
                <a:latin typeface="Trebuchet MS"/>
                <a:cs typeface="Trebuchet MS"/>
              </a:rPr>
              <a:t>uirements  </a:t>
            </a:r>
            <a:r>
              <a:rPr sz="3600" b="1" spc="-5" dirty="0">
                <a:solidFill>
                  <a:srgbClr val="90C225"/>
                </a:solidFill>
                <a:latin typeface="Trebuchet MS"/>
                <a:cs typeface="Trebuchet MS"/>
              </a:rPr>
              <a:t>(Cont.)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389120" y="816863"/>
            <a:ext cx="7510780" cy="5224780"/>
          </a:xfrm>
          <a:custGeom>
            <a:avLst/>
            <a:gdLst/>
            <a:ahLst/>
            <a:cxnLst/>
            <a:rect l="l" t="t" r="r" b="b"/>
            <a:pathLst>
              <a:path w="7510780" h="5224780">
                <a:moveTo>
                  <a:pt x="7510272" y="0"/>
                </a:moveTo>
                <a:lnTo>
                  <a:pt x="0" y="0"/>
                </a:lnTo>
                <a:lnTo>
                  <a:pt x="0" y="5224272"/>
                </a:lnTo>
                <a:lnTo>
                  <a:pt x="7510272" y="5224272"/>
                </a:lnTo>
                <a:lnTo>
                  <a:pt x="75102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468495" y="772413"/>
            <a:ext cx="7320280" cy="14655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solidFill>
                  <a:srgbClr val="404040"/>
                </a:solidFill>
                <a:latin typeface="Trebuchet MS"/>
                <a:cs typeface="Trebuchet MS"/>
              </a:rPr>
              <a:t>5. Submitter/Certifier </a:t>
            </a:r>
            <a:r>
              <a:rPr sz="1700" b="1" spc="-5" dirty="0">
                <a:solidFill>
                  <a:srgbClr val="404040"/>
                </a:solidFill>
                <a:latin typeface="Trebuchet MS"/>
                <a:cs typeface="Trebuchet MS"/>
              </a:rPr>
              <a:t>Login</a:t>
            </a:r>
            <a:r>
              <a:rPr sz="1700" b="1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700" b="1" dirty="0">
                <a:solidFill>
                  <a:srgbClr val="404040"/>
                </a:solidFill>
                <a:latin typeface="Trebuchet MS"/>
                <a:cs typeface="Trebuchet MS"/>
              </a:rPr>
              <a:t>ID</a:t>
            </a:r>
            <a:endParaRPr sz="1700">
              <a:latin typeface="Trebuchet MS"/>
              <a:cs typeface="Trebuchet MS"/>
            </a:endParaRPr>
          </a:p>
          <a:p>
            <a:pPr marL="12700">
              <a:lnSpc>
                <a:spcPts val="1835"/>
              </a:lnSpc>
              <a:spcBef>
                <a:spcPts val="1785"/>
              </a:spcBef>
            </a:pPr>
            <a:r>
              <a:rPr sz="1700" dirty="0">
                <a:solidFill>
                  <a:srgbClr val="404040"/>
                </a:solidFill>
                <a:latin typeface="Trebuchet MS"/>
                <a:cs typeface="Trebuchet MS"/>
              </a:rPr>
              <a:t>Each </a:t>
            </a:r>
            <a:r>
              <a:rPr sz="1700" spc="-5" dirty="0">
                <a:solidFill>
                  <a:srgbClr val="404040"/>
                </a:solidFill>
                <a:latin typeface="Trebuchet MS"/>
                <a:cs typeface="Trebuchet MS"/>
              </a:rPr>
              <a:t>Institution will need </a:t>
            </a:r>
            <a:r>
              <a:rPr sz="1700" dirty="0">
                <a:solidFill>
                  <a:srgbClr val="404040"/>
                </a:solidFill>
                <a:latin typeface="Trebuchet MS"/>
                <a:cs typeface="Trebuchet MS"/>
              </a:rPr>
              <a:t>a </a:t>
            </a:r>
            <a:r>
              <a:rPr sz="1700" spc="-5" dirty="0">
                <a:solidFill>
                  <a:srgbClr val="404040"/>
                </a:solidFill>
                <a:latin typeface="Trebuchet MS"/>
                <a:cs typeface="Trebuchet MS"/>
              </a:rPr>
              <a:t>Submitter </a:t>
            </a:r>
            <a:r>
              <a:rPr sz="1700" dirty="0">
                <a:solidFill>
                  <a:srgbClr val="404040"/>
                </a:solidFill>
                <a:latin typeface="Trebuchet MS"/>
                <a:cs typeface="Trebuchet MS"/>
              </a:rPr>
              <a:t>and a </a:t>
            </a:r>
            <a:r>
              <a:rPr sz="1700" spc="-5" dirty="0">
                <a:solidFill>
                  <a:srgbClr val="404040"/>
                </a:solidFill>
                <a:latin typeface="Trebuchet MS"/>
                <a:cs typeface="Trebuchet MS"/>
              </a:rPr>
              <a:t>Certifier to complete </a:t>
            </a:r>
            <a:r>
              <a:rPr sz="1700" dirty="0">
                <a:solidFill>
                  <a:srgbClr val="404040"/>
                </a:solidFill>
                <a:latin typeface="Trebuchet MS"/>
                <a:cs typeface="Trebuchet MS"/>
              </a:rPr>
              <a:t>a</a:t>
            </a:r>
            <a:r>
              <a:rPr sz="1700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Trebuchet MS"/>
                <a:cs typeface="Trebuchet MS"/>
              </a:rPr>
              <a:t>claim</a:t>
            </a:r>
            <a:endParaRPr sz="1700">
              <a:latin typeface="Trebuchet MS"/>
              <a:cs typeface="Trebuchet MS"/>
            </a:endParaRPr>
          </a:p>
          <a:p>
            <a:pPr marL="12700">
              <a:lnSpc>
                <a:spcPts val="1835"/>
              </a:lnSpc>
            </a:pPr>
            <a:r>
              <a:rPr sz="1700" spc="-5" dirty="0">
                <a:solidFill>
                  <a:srgbClr val="404040"/>
                </a:solidFill>
                <a:latin typeface="Trebuchet MS"/>
                <a:cs typeface="Trebuchet MS"/>
              </a:rPr>
              <a:t>submission.</a:t>
            </a:r>
            <a:endParaRPr sz="17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789"/>
              </a:spcBef>
            </a:pPr>
            <a:r>
              <a:rPr sz="1700" b="1" dirty="0">
                <a:solidFill>
                  <a:srgbClr val="404040"/>
                </a:solidFill>
                <a:latin typeface="Trebuchet MS"/>
                <a:cs typeface="Trebuchet MS"/>
              </a:rPr>
              <a:t>NOTE: If you </a:t>
            </a:r>
            <a:r>
              <a:rPr sz="1700" b="1" spc="-5" dirty="0">
                <a:solidFill>
                  <a:srgbClr val="404040"/>
                </a:solidFill>
                <a:latin typeface="Trebuchet MS"/>
                <a:cs typeface="Trebuchet MS"/>
              </a:rPr>
              <a:t>do not Certify </a:t>
            </a:r>
            <a:r>
              <a:rPr sz="1700" b="1" dirty="0">
                <a:solidFill>
                  <a:srgbClr val="404040"/>
                </a:solidFill>
                <a:latin typeface="Trebuchet MS"/>
                <a:cs typeface="Trebuchet MS"/>
              </a:rPr>
              <a:t>a claim you </a:t>
            </a:r>
            <a:r>
              <a:rPr sz="1700" b="1" spc="-5" dirty="0">
                <a:solidFill>
                  <a:srgbClr val="404040"/>
                </a:solidFill>
                <a:latin typeface="Trebuchet MS"/>
                <a:cs typeface="Trebuchet MS"/>
              </a:rPr>
              <a:t>will not </a:t>
            </a:r>
            <a:r>
              <a:rPr sz="1700" b="1" dirty="0">
                <a:solidFill>
                  <a:srgbClr val="404040"/>
                </a:solidFill>
                <a:latin typeface="Trebuchet MS"/>
                <a:cs typeface="Trebuchet MS"/>
              </a:rPr>
              <a:t>receive</a:t>
            </a:r>
            <a:r>
              <a:rPr sz="1700" b="1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700" b="1" spc="-5" dirty="0">
                <a:solidFill>
                  <a:srgbClr val="404040"/>
                </a:solidFill>
                <a:latin typeface="Trebuchet MS"/>
                <a:cs typeface="Trebuchet MS"/>
              </a:rPr>
              <a:t>reimbursement.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68495" y="2926461"/>
            <a:ext cx="3268345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solidFill>
                  <a:srgbClr val="404040"/>
                </a:solidFill>
                <a:latin typeface="Trebuchet MS"/>
                <a:cs typeface="Trebuchet MS"/>
              </a:rPr>
              <a:t>6. </a:t>
            </a:r>
            <a:r>
              <a:rPr sz="1700" b="1" spc="-5" dirty="0">
                <a:solidFill>
                  <a:srgbClr val="404040"/>
                </a:solidFill>
                <a:latin typeface="Trebuchet MS"/>
                <a:cs typeface="Trebuchet MS"/>
              </a:rPr>
              <a:t>Submitting/Certifying </a:t>
            </a:r>
            <a:r>
              <a:rPr sz="1700" b="1" dirty="0">
                <a:solidFill>
                  <a:srgbClr val="404040"/>
                </a:solidFill>
                <a:latin typeface="Trebuchet MS"/>
                <a:cs typeface="Trebuchet MS"/>
              </a:rPr>
              <a:t>a</a:t>
            </a:r>
            <a:r>
              <a:rPr sz="1700" b="1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700" b="1" dirty="0">
                <a:solidFill>
                  <a:srgbClr val="404040"/>
                </a:solidFill>
                <a:latin typeface="Trebuchet MS"/>
                <a:cs typeface="Trebuchet MS"/>
              </a:rPr>
              <a:t>Claim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68495" y="3412616"/>
            <a:ext cx="7244080" cy="679673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1630"/>
              </a:lnSpc>
              <a:spcBef>
                <a:spcPts val="500"/>
              </a:spcBef>
            </a:pPr>
            <a:r>
              <a:rPr lang="en-US" sz="1700" dirty="0">
                <a:solidFill>
                  <a:srgbClr val="404040"/>
                </a:solidFill>
                <a:latin typeface="Trebuchet MS"/>
                <a:cs typeface="Trebuchet MS"/>
              </a:rPr>
              <a:t>Claims must be entered for each facility and then added to the monthly Claim summary. This claim summary must be submitted and certified before being processed for reimbursement.</a:t>
            </a:r>
            <a:endParaRPr sz="1700" dirty="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68495" y="4107941"/>
            <a:ext cx="357822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5" dirty="0">
                <a:solidFill>
                  <a:srgbClr val="404040"/>
                </a:solidFill>
                <a:latin typeface="Trebuchet MS"/>
                <a:cs typeface="Trebuchet MS"/>
              </a:rPr>
              <a:t>Completed by </a:t>
            </a:r>
            <a:r>
              <a:rPr sz="1700" b="1" i="1" u="heavy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two</a:t>
            </a:r>
            <a:r>
              <a:rPr sz="1700" b="1" i="1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700" b="1" i="1" u="heavy" spc="-1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different</a:t>
            </a:r>
            <a:r>
              <a:rPr sz="1700" b="1" i="1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Trebuchet MS"/>
                <a:cs typeface="Trebuchet MS"/>
              </a:rPr>
              <a:t>log-ins</a:t>
            </a:r>
            <a:r>
              <a:rPr lang="en-US" sz="1700" spc="-5" dirty="0">
                <a:solidFill>
                  <a:srgbClr val="404040"/>
                </a:solidFill>
                <a:latin typeface="Trebuchet MS"/>
                <a:cs typeface="Trebuchet MS"/>
              </a:rPr>
              <a:t>:</a:t>
            </a:r>
            <a:endParaRPr sz="1700" dirty="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25695" y="4594097"/>
            <a:ext cx="6417310" cy="170303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664845">
              <a:lnSpc>
                <a:spcPts val="1630"/>
              </a:lnSpc>
              <a:spcBef>
                <a:spcPts val="500"/>
              </a:spcBef>
            </a:pPr>
            <a:r>
              <a:rPr sz="1700" b="1" spc="-5" dirty="0">
                <a:solidFill>
                  <a:srgbClr val="404040"/>
                </a:solidFill>
                <a:latin typeface="Trebuchet MS"/>
                <a:cs typeface="Trebuchet MS"/>
              </a:rPr>
              <a:t>Submitter </a:t>
            </a:r>
            <a:r>
              <a:rPr sz="1700" b="1" dirty="0">
                <a:solidFill>
                  <a:srgbClr val="404040"/>
                </a:solidFill>
                <a:latin typeface="Trebuchet MS"/>
                <a:cs typeface="Trebuchet MS"/>
              </a:rPr>
              <a:t>- </a:t>
            </a:r>
            <a:r>
              <a:rPr lang="en-US" sz="1700" spc="-5" dirty="0">
                <a:solidFill>
                  <a:srgbClr val="404040"/>
                </a:solidFill>
                <a:latin typeface="Trebuchet MS"/>
                <a:cs typeface="Trebuchet MS"/>
              </a:rPr>
              <a:t>enters the meal claim data for each facility and adds this information to the monthly claim summary. The Submitter submits the monthly claim summary.</a:t>
            </a:r>
            <a:endParaRPr sz="17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55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700" b="1" spc="-5" dirty="0">
                <a:solidFill>
                  <a:srgbClr val="404040"/>
                </a:solidFill>
                <a:latin typeface="Trebuchet MS"/>
                <a:cs typeface="Trebuchet MS"/>
              </a:rPr>
              <a:t>Certifier </a:t>
            </a:r>
            <a:r>
              <a:rPr sz="1700" dirty="0">
                <a:solidFill>
                  <a:srgbClr val="404040"/>
                </a:solidFill>
                <a:latin typeface="Trebuchet MS"/>
                <a:cs typeface="Trebuchet MS"/>
              </a:rPr>
              <a:t>– </a:t>
            </a:r>
            <a:r>
              <a:rPr lang="en-US" sz="1700" spc="-10" dirty="0">
                <a:solidFill>
                  <a:srgbClr val="404040"/>
                </a:solidFill>
                <a:latin typeface="Trebuchet MS"/>
                <a:cs typeface="Trebuchet MS"/>
              </a:rPr>
              <a:t>verifies and certifies that the meal claim data submitted is accurate. The Certifier certifies the monthly claim summary.</a:t>
            </a:r>
            <a:endParaRPr sz="1700" dirty="0">
              <a:latin typeface="Trebuchet MS"/>
              <a:cs typeface="Trebuchet MS"/>
            </a:endParaRPr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BF71A0D-7507-4605-80EC-5D54CC95A8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30200" y="5039212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92373" y="626109"/>
            <a:ext cx="424370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dirty="0">
                <a:latin typeface="Trebuchet MS"/>
                <a:cs typeface="Trebuchet MS"/>
              </a:rPr>
              <a:t>7 </a:t>
            </a:r>
            <a:r>
              <a:rPr sz="4400" b="1" spc="-5" dirty="0">
                <a:latin typeface="Trebuchet MS"/>
                <a:cs typeface="Trebuchet MS"/>
              </a:rPr>
              <a:t>Steps to</a:t>
            </a:r>
            <a:r>
              <a:rPr sz="4400" b="1" spc="-70" dirty="0">
                <a:latin typeface="Trebuchet MS"/>
                <a:cs typeface="Trebuchet MS"/>
              </a:rPr>
              <a:t> </a:t>
            </a:r>
            <a:r>
              <a:rPr sz="4400" b="1" dirty="0">
                <a:latin typeface="Trebuchet MS"/>
                <a:cs typeface="Trebuchet MS"/>
              </a:rPr>
              <a:t>Claim</a:t>
            </a:r>
            <a:endParaRPr sz="44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78180" y="2162555"/>
            <a:ext cx="8595360" cy="3877310"/>
            <a:chOff x="678180" y="2162555"/>
            <a:chExt cx="8595360" cy="3877310"/>
          </a:xfrm>
        </p:grpSpPr>
        <p:sp>
          <p:nvSpPr>
            <p:cNvPr id="4" name="object 4"/>
            <p:cNvSpPr/>
            <p:nvPr/>
          </p:nvSpPr>
          <p:spPr>
            <a:xfrm>
              <a:off x="2397252" y="2162555"/>
              <a:ext cx="6876288" cy="52730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78180" y="2162555"/>
              <a:ext cx="1719072" cy="52730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397252" y="2720339"/>
              <a:ext cx="6876288" cy="52730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78180" y="2720339"/>
              <a:ext cx="1719072" cy="52730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397252" y="3279647"/>
              <a:ext cx="6876288" cy="52730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78180" y="3279647"/>
              <a:ext cx="1719072" cy="52730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397252" y="3837432"/>
              <a:ext cx="6876288" cy="52730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78180" y="3837432"/>
              <a:ext cx="1719072" cy="52730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397252" y="4396739"/>
              <a:ext cx="6876288" cy="52578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78180" y="4396739"/>
              <a:ext cx="1719072" cy="52578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397252" y="4954523"/>
              <a:ext cx="6876288" cy="52730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78180" y="4954523"/>
              <a:ext cx="1719072" cy="52730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397252" y="5513832"/>
              <a:ext cx="6876288" cy="52578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78180" y="5513832"/>
              <a:ext cx="1719072" cy="52578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18" name="object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2328933"/>
              </p:ext>
            </p:extLst>
          </p:nvPr>
        </p:nvGraphicFramePr>
        <p:xfrm>
          <a:off x="672083" y="2156460"/>
          <a:ext cx="8595360" cy="387705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18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76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25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2000" dirty="0">
                          <a:latin typeface="Trebuchet MS"/>
                          <a:cs typeface="Trebuchet MS"/>
                        </a:rPr>
                        <a:t>Log</a:t>
                      </a:r>
                      <a:r>
                        <a:rPr lang="en-US" sz="2000" dirty="0">
                          <a:latin typeface="Trebuchet MS"/>
                          <a:cs typeface="Trebuchet MS"/>
                        </a:rPr>
                        <a:t> in</a:t>
                      </a:r>
                      <a:endParaRPr sz="2000" dirty="0">
                        <a:latin typeface="Trebuchet MS"/>
                        <a:cs typeface="Trebuchet MS"/>
                      </a:endParaRPr>
                    </a:p>
                  </a:txBody>
                  <a:tcPr marL="0" marR="0" marT="85725" marB="0">
                    <a:lnL w="12700">
                      <a:solidFill>
                        <a:srgbClr val="90C225"/>
                      </a:solidFill>
                      <a:prstDash val="solid"/>
                    </a:lnL>
                    <a:lnR w="12700">
                      <a:solidFill>
                        <a:srgbClr val="90C225"/>
                      </a:solidFill>
                      <a:prstDash val="solid"/>
                    </a:lnR>
                    <a:lnT w="12700">
                      <a:solidFill>
                        <a:srgbClr val="90C225"/>
                      </a:solidFill>
                      <a:prstDash val="solid"/>
                    </a:lnT>
                    <a:lnB w="12700">
                      <a:solidFill>
                        <a:srgbClr val="90C22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00" spc="-10" dirty="0">
                          <a:latin typeface="Trebuchet MS"/>
                          <a:cs typeface="Trebuchet MS"/>
                        </a:rPr>
                        <a:t>Log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into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CARES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as the</a:t>
                      </a:r>
                      <a:r>
                        <a:rPr sz="1600" spc="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submitter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90C225"/>
                      </a:solidFill>
                      <a:prstDash val="solid"/>
                    </a:lnL>
                    <a:lnR w="12700">
                      <a:solidFill>
                        <a:srgbClr val="90C225"/>
                      </a:solidFill>
                      <a:prstDash val="solid"/>
                    </a:lnR>
                    <a:lnT w="12700">
                      <a:solidFill>
                        <a:srgbClr val="90C225"/>
                      </a:solidFill>
                      <a:prstDash val="solid"/>
                    </a:lnT>
                    <a:lnB w="12700">
                      <a:solidFill>
                        <a:srgbClr val="90C22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5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2000" spc="-5" dirty="0">
                          <a:latin typeface="Trebuchet MS"/>
                          <a:cs typeface="Trebuchet MS"/>
                        </a:rPr>
                        <a:t>Enter</a:t>
                      </a:r>
                      <a:r>
                        <a:rPr lang="en-US" sz="2000" spc="-5" dirty="0">
                          <a:latin typeface="Trebuchet MS"/>
                          <a:cs typeface="Trebuchet MS"/>
                        </a:rPr>
                        <a:t> Claims</a:t>
                      </a:r>
                      <a:endParaRPr sz="2000" dirty="0">
                        <a:latin typeface="Trebuchet MS"/>
                        <a:cs typeface="Trebuchet MS"/>
                      </a:endParaRPr>
                    </a:p>
                  </a:txBody>
                  <a:tcPr marL="0" marR="0" marT="101600" marB="0">
                    <a:lnL w="12700">
                      <a:solidFill>
                        <a:srgbClr val="90C225"/>
                      </a:solidFill>
                      <a:prstDash val="solid"/>
                    </a:lnL>
                    <a:lnR w="12700">
                      <a:solidFill>
                        <a:srgbClr val="90C225"/>
                      </a:solidFill>
                      <a:prstDash val="solid"/>
                    </a:lnR>
                    <a:lnT w="12700">
                      <a:solidFill>
                        <a:srgbClr val="90C225"/>
                      </a:solidFill>
                      <a:prstDash val="solid"/>
                    </a:lnT>
                    <a:lnB w="12700">
                      <a:solidFill>
                        <a:srgbClr val="90C22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600" spc="-5" dirty="0">
                          <a:latin typeface="Trebuchet MS"/>
                          <a:cs typeface="Trebuchet MS"/>
                        </a:rPr>
                        <a:t>Enter Claims, Select Institution in Claims</a:t>
                      </a:r>
                      <a:r>
                        <a:rPr sz="1600" spc="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Module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37795" marB="0">
                    <a:lnL w="12700">
                      <a:solidFill>
                        <a:srgbClr val="90C225"/>
                      </a:solidFill>
                      <a:prstDash val="solid"/>
                    </a:lnL>
                    <a:lnR w="12700">
                      <a:solidFill>
                        <a:srgbClr val="90C225"/>
                      </a:solidFill>
                      <a:prstDash val="solid"/>
                    </a:lnR>
                    <a:lnT w="12700">
                      <a:solidFill>
                        <a:srgbClr val="90C225"/>
                      </a:solidFill>
                      <a:prstDash val="solid"/>
                    </a:lnT>
                    <a:lnB w="12700">
                      <a:solidFill>
                        <a:srgbClr val="90C22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85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2000" spc="-5" dirty="0">
                          <a:latin typeface="Trebuchet MS"/>
                          <a:cs typeface="Trebuchet MS"/>
                        </a:rPr>
                        <a:t>Select</a:t>
                      </a:r>
                      <a:r>
                        <a:rPr lang="en-US" sz="2000" spc="-5" dirty="0">
                          <a:latin typeface="Trebuchet MS"/>
                          <a:cs typeface="Trebuchet MS"/>
                        </a:rPr>
                        <a:t> Month</a:t>
                      </a:r>
                      <a:endParaRPr sz="2000" dirty="0">
                        <a:latin typeface="Trebuchet MS"/>
                        <a:cs typeface="Trebuchet MS"/>
                      </a:endParaRPr>
                    </a:p>
                  </a:txBody>
                  <a:tcPr marL="0" marR="0" marT="102235" marB="0">
                    <a:lnL w="12700">
                      <a:solidFill>
                        <a:srgbClr val="90C225"/>
                      </a:solidFill>
                      <a:prstDash val="solid"/>
                    </a:lnL>
                    <a:lnR w="12700">
                      <a:solidFill>
                        <a:srgbClr val="90C225"/>
                      </a:solidFill>
                      <a:prstDash val="solid"/>
                    </a:lnR>
                    <a:lnT w="12700">
                      <a:solidFill>
                        <a:srgbClr val="90C225"/>
                      </a:solidFill>
                      <a:prstDash val="solid"/>
                    </a:lnT>
                    <a:lnB w="12700">
                      <a:solidFill>
                        <a:srgbClr val="90C22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600" spc="-5" dirty="0">
                          <a:latin typeface="Trebuchet MS"/>
                          <a:cs typeface="Trebuchet MS"/>
                        </a:rPr>
                        <a:t>Select Claim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Month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and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Claim</a:t>
                      </a:r>
                      <a:r>
                        <a:rPr sz="1600" spc="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0" dirty="0">
                          <a:latin typeface="Trebuchet MS"/>
                          <a:cs typeface="Trebuchet MS"/>
                        </a:rPr>
                        <a:t>Year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37795" marB="0">
                    <a:lnL w="12700">
                      <a:solidFill>
                        <a:srgbClr val="90C225"/>
                      </a:solidFill>
                      <a:prstDash val="solid"/>
                    </a:lnL>
                    <a:lnR w="12700">
                      <a:solidFill>
                        <a:srgbClr val="90C225"/>
                      </a:solidFill>
                      <a:prstDash val="solid"/>
                    </a:lnR>
                    <a:lnT w="12700">
                      <a:solidFill>
                        <a:srgbClr val="90C225"/>
                      </a:solidFill>
                      <a:prstDash val="solid"/>
                    </a:lnT>
                    <a:lnB w="12700">
                      <a:solidFill>
                        <a:srgbClr val="90C22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85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2000" spc="-5" dirty="0">
                          <a:latin typeface="Trebuchet MS"/>
                          <a:cs typeface="Trebuchet MS"/>
                        </a:rPr>
                        <a:t>Enter</a:t>
                      </a:r>
                      <a:r>
                        <a:rPr lang="en-US" sz="2000" spc="-5" dirty="0">
                          <a:latin typeface="Trebuchet MS"/>
                          <a:cs typeface="Trebuchet MS"/>
                        </a:rPr>
                        <a:t> Data</a:t>
                      </a:r>
                      <a:endParaRPr sz="2000" dirty="0">
                        <a:latin typeface="Trebuchet MS"/>
                        <a:cs typeface="Trebuchet MS"/>
                      </a:endParaRPr>
                    </a:p>
                  </a:txBody>
                  <a:tcPr marL="0" marR="0" marT="102235" marB="0">
                    <a:lnL w="12700">
                      <a:solidFill>
                        <a:srgbClr val="90C225"/>
                      </a:solidFill>
                      <a:prstDash val="solid"/>
                    </a:lnL>
                    <a:lnR w="12700">
                      <a:solidFill>
                        <a:srgbClr val="90C225"/>
                      </a:solidFill>
                      <a:prstDash val="solid"/>
                    </a:lnR>
                    <a:lnT w="12700">
                      <a:solidFill>
                        <a:srgbClr val="90C225"/>
                      </a:solidFill>
                      <a:prstDash val="solid"/>
                    </a:lnT>
                    <a:lnB w="12700">
                      <a:solidFill>
                        <a:srgbClr val="90C22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  <a:spcBef>
                          <a:spcPts val="1090"/>
                        </a:spcBef>
                      </a:pPr>
                      <a:r>
                        <a:rPr sz="1600" spc="-5" dirty="0">
                          <a:latin typeface="Trebuchet MS"/>
                          <a:cs typeface="Trebuchet MS"/>
                        </a:rPr>
                        <a:t>Enter </a:t>
                      </a:r>
                      <a:r>
                        <a:rPr sz="1600" spc="-15" dirty="0">
                          <a:latin typeface="Trebuchet MS"/>
                          <a:cs typeface="Trebuchet MS"/>
                        </a:rPr>
                        <a:t>Facility’s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Claim</a:t>
                      </a:r>
                      <a:r>
                        <a:rPr sz="1600" spc="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data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38430" marB="0">
                    <a:lnL w="12700">
                      <a:solidFill>
                        <a:srgbClr val="90C225"/>
                      </a:solidFill>
                      <a:prstDash val="solid"/>
                    </a:lnL>
                    <a:lnR w="12700">
                      <a:solidFill>
                        <a:srgbClr val="90C225"/>
                      </a:solidFill>
                      <a:prstDash val="solid"/>
                    </a:lnR>
                    <a:lnT w="12700">
                      <a:solidFill>
                        <a:srgbClr val="90C225"/>
                      </a:solidFill>
                      <a:prstDash val="solid"/>
                    </a:lnT>
                    <a:lnB w="12700">
                      <a:solidFill>
                        <a:srgbClr val="90C22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77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lang="en-US" sz="2000" spc="-15" dirty="0">
                          <a:latin typeface="Trebuchet MS"/>
                          <a:cs typeface="Trebuchet MS"/>
                        </a:rPr>
                        <a:t>Submit Data</a:t>
                      </a:r>
                      <a:endParaRPr sz="2000" dirty="0">
                        <a:latin typeface="Trebuchet MS"/>
                        <a:cs typeface="Trebuchet MS"/>
                      </a:endParaRPr>
                    </a:p>
                  </a:txBody>
                  <a:tcPr marL="0" marR="0" marT="101600" marB="0">
                    <a:lnL w="12700">
                      <a:solidFill>
                        <a:srgbClr val="90C225"/>
                      </a:solidFill>
                      <a:prstDash val="solid"/>
                    </a:lnL>
                    <a:lnR w="12700">
                      <a:solidFill>
                        <a:srgbClr val="90C225"/>
                      </a:solidFill>
                      <a:prstDash val="solid"/>
                    </a:lnR>
                    <a:lnT w="12700">
                      <a:solidFill>
                        <a:srgbClr val="90C225"/>
                      </a:solidFill>
                      <a:prstDash val="solid"/>
                    </a:lnT>
                    <a:lnB w="12700">
                      <a:solidFill>
                        <a:srgbClr val="90C22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  <a:spcBef>
                          <a:spcPts val="1090"/>
                        </a:spcBef>
                      </a:pPr>
                      <a:r>
                        <a:rPr sz="1600" spc="-10" dirty="0">
                          <a:latin typeface="Trebuchet MS"/>
                          <a:cs typeface="Trebuchet MS"/>
                        </a:rPr>
                        <a:t>View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Claim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Summary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and</a:t>
                      </a:r>
                      <a:r>
                        <a:rPr sz="1600" spc="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Submit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38430" marB="0">
                    <a:lnL w="12700">
                      <a:solidFill>
                        <a:srgbClr val="90C225"/>
                      </a:solidFill>
                      <a:prstDash val="solid"/>
                    </a:lnL>
                    <a:lnR w="12700">
                      <a:solidFill>
                        <a:srgbClr val="90C225"/>
                      </a:solidFill>
                      <a:prstDash val="solid"/>
                    </a:lnR>
                    <a:lnT w="12700">
                      <a:solidFill>
                        <a:srgbClr val="90C225"/>
                      </a:solidFill>
                      <a:prstDash val="solid"/>
                    </a:lnT>
                    <a:lnB w="12700">
                      <a:solidFill>
                        <a:srgbClr val="90C22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93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2000" dirty="0">
                          <a:latin typeface="Trebuchet MS"/>
                          <a:cs typeface="Trebuchet MS"/>
                        </a:rPr>
                        <a:t>Log</a:t>
                      </a:r>
                      <a:r>
                        <a:rPr lang="en-US" sz="2000" dirty="0">
                          <a:latin typeface="Trebuchet MS"/>
                          <a:cs typeface="Trebuchet MS"/>
                        </a:rPr>
                        <a:t> in</a:t>
                      </a:r>
                      <a:endParaRPr sz="2000" dirty="0">
                        <a:latin typeface="Trebuchet MS"/>
                        <a:cs typeface="Trebuchet MS"/>
                      </a:endParaRPr>
                    </a:p>
                  </a:txBody>
                  <a:tcPr marL="0" marR="0" marT="102870" marB="0">
                    <a:lnL w="12700">
                      <a:solidFill>
                        <a:srgbClr val="90C225"/>
                      </a:solidFill>
                      <a:prstDash val="solid"/>
                    </a:lnL>
                    <a:lnR w="12700">
                      <a:solidFill>
                        <a:srgbClr val="90C225"/>
                      </a:solidFill>
                      <a:prstDash val="solid"/>
                    </a:lnR>
                    <a:lnT w="12700">
                      <a:solidFill>
                        <a:srgbClr val="90C225"/>
                      </a:solidFill>
                      <a:prstDash val="solid"/>
                    </a:lnT>
                    <a:lnB w="12700">
                      <a:solidFill>
                        <a:srgbClr val="90C22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1600" spc="-10" dirty="0">
                          <a:latin typeface="Trebuchet MS"/>
                          <a:cs typeface="Trebuchet MS"/>
                        </a:rPr>
                        <a:t>Log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into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CARES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as the </a:t>
                      </a:r>
                      <a:r>
                        <a:rPr sz="1600" spc="-30" dirty="0">
                          <a:latin typeface="Trebuchet MS"/>
                          <a:cs typeface="Trebuchet MS"/>
                        </a:rPr>
                        <a:t>certifier,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Enter Claims and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View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Claim</a:t>
                      </a:r>
                      <a:r>
                        <a:rPr sz="1600" spc="1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Summary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39065" marB="0">
                    <a:lnL w="12700">
                      <a:solidFill>
                        <a:srgbClr val="90C225"/>
                      </a:solidFill>
                      <a:prstDash val="solid"/>
                    </a:lnL>
                    <a:lnR w="12700">
                      <a:solidFill>
                        <a:srgbClr val="90C225"/>
                      </a:solidFill>
                      <a:prstDash val="solid"/>
                    </a:lnR>
                    <a:lnT w="12700">
                      <a:solidFill>
                        <a:srgbClr val="90C225"/>
                      </a:solidFill>
                      <a:prstDash val="solid"/>
                    </a:lnT>
                    <a:lnB w="12700">
                      <a:solidFill>
                        <a:srgbClr val="90C22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17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2000" spc="-5" dirty="0">
                          <a:latin typeface="Trebuchet MS"/>
                          <a:cs typeface="Trebuchet MS"/>
                        </a:rPr>
                        <a:t>Certify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102235" marB="0">
                    <a:lnL w="12700">
                      <a:solidFill>
                        <a:srgbClr val="90C225"/>
                      </a:solidFill>
                      <a:prstDash val="solid"/>
                    </a:lnL>
                    <a:lnR w="12700">
                      <a:solidFill>
                        <a:srgbClr val="90C225"/>
                      </a:solidFill>
                      <a:prstDash val="solid"/>
                    </a:lnR>
                    <a:lnT w="12700">
                      <a:solidFill>
                        <a:srgbClr val="90C225"/>
                      </a:solidFill>
                      <a:prstDash val="solid"/>
                    </a:lnT>
                    <a:lnB w="12700">
                      <a:solidFill>
                        <a:srgbClr val="90C22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  <a:spcBef>
                          <a:spcPts val="1090"/>
                        </a:spcBef>
                      </a:pPr>
                      <a:r>
                        <a:rPr sz="1600" spc="-5" dirty="0">
                          <a:latin typeface="Trebuchet MS"/>
                          <a:cs typeface="Trebuchet MS"/>
                        </a:rPr>
                        <a:t>Certify</a:t>
                      </a:r>
                      <a:r>
                        <a:rPr sz="1600" spc="-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Claim</a:t>
                      </a: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138430" marB="0">
                    <a:lnL w="12700">
                      <a:solidFill>
                        <a:srgbClr val="90C225"/>
                      </a:solidFill>
                      <a:prstDash val="solid"/>
                    </a:lnL>
                    <a:lnR w="12700">
                      <a:solidFill>
                        <a:srgbClr val="90C225"/>
                      </a:solidFill>
                      <a:prstDash val="solid"/>
                    </a:lnR>
                    <a:lnT w="12700">
                      <a:solidFill>
                        <a:srgbClr val="90C225"/>
                      </a:solidFill>
                      <a:prstDash val="solid"/>
                    </a:lnT>
                    <a:lnB w="12700">
                      <a:solidFill>
                        <a:srgbClr val="90C22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B1FB658-F2E7-4F04-82BF-3F922E3B13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954000" y="5539232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2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7420356" y="0"/>
            <a:ext cx="4772660" cy="6868159"/>
            <a:chOff x="7420356" y="0"/>
            <a:chExt cx="4772660" cy="6868159"/>
          </a:xfrm>
        </p:grpSpPr>
        <p:sp>
          <p:nvSpPr>
            <p:cNvPr id="4" name="object 4"/>
            <p:cNvSpPr/>
            <p:nvPr/>
          </p:nvSpPr>
          <p:spPr>
            <a:xfrm>
              <a:off x="9371076" y="0"/>
              <a:ext cx="1219200" cy="6858000"/>
            </a:xfrm>
            <a:custGeom>
              <a:avLst/>
              <a:gdLst/>
              <a:ahLst/>
              <a:cxnLst/>
              <a:rect l="l" t="t" r="r" b="b"/>
              <a:pathLst>
                <a:path w="1219200" h="6858000">
                  <a:moveTo>
                    <a:pt x="0" y="0"/>
                  </a:moveTo>
                  <a:lnTo>
                    <a:pt x="1219200" y="6857999"/>
                  </a:lnTo>
                </a:path>
              </a:pathLst>
            </a:custGeom>
            <a:ln w="914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424928" y="3681983"/>
              <a:ext cx="4763770" cy="3176905"/>
            </a:xfrm>
            <a:custGeom>
              <a:avLst/>
              <a:gdLst/>
              <a:ahLst/>
              <a:cxnLst/>
              <a:rect l="l" t="t" r="r" b="b"/>
              <a:pathLst>
                <a:path w="4763770" h="3176904">
                  <a:moveTo>
                    <a:pt x="4763516" y="0"/>
                  </a:moveTo>
                  <a:lnTo>
                    <a:pt x="0" y="3176586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182100" y="0"/>
              <a:ext cx="3007360" cy="6858000"/>
            </a:xfrm>
            <a:custGeom>
              <a:avLst/>
              <a:gdLst/>
              <a:ahLst/>
              <a:cxnLst/>
              <a:rect l="l" t="t" r="r" b="b"/>
              <a:pathLst>
                <a:path w="3007359" h="6858000">
                  <a:moveTo>
                    <a:pt x="3006851" y="0"/>
                  </a:moveTo>
                  <a:lnTo>
                    <a:pt x="2042483" y="0"/>
                  </a:lnTo>
                  <a:lnTo>
                    <a:pt x="0" y="6857996"/>
                  </a:lnTo>
                  <a:lnTo>
                    <a:pt x="3006851" y="6857996"/>
                  </a:lnTo>
                  <a:lnTo>
                    <a:pt x="3006851" y="0"/>
                  </a:lnTo>
                  <a:close/>
                </a:path>
              </a:pathLst>
            </a:custGeom>
            <a:solidFill>
              <a:srgbClr val="90C225">
                <a:alpha val="3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604335" y="0"/>
              <a:ext cx="2588260" cy="6858000"/>
            </a:xfrm>
            <a:custGeom>
              <a:avLst/>
              <a:gdLst/>
              <a:ahLst/>
              <a:cxnLst/>
              <a:rect l="l" t="t" r="r" b="b"/>
              <a:pathLst>
                <a:path w="2588259" h="6858000">
                  <a:moveTo>
                    <a:pt x="2587664" y="0"/>
                  </a:moveTo>
                  <a:lnTo>
                    <a:pt x="0" y="0"/>
                  </a:lnTo>
                  <a:lnTo>
                    <a:pt x="1208190" y="6857996"/>
                  </a:lnTo>
                  <a:lnTo>
                    <a:pt x="2587664" y="6857996"/>
                  </a:lnTo>
                  <a:lnTo>
                    <a:pt x="2587664" y="0"/>
                  </a:lnTo>
                  <a:close/>
                </a:path>
              </a:pathLst>
            </a:custGeom>
            <a:solidFill>
              <a:srgbClr val="90C225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932164" y="3048000"/>
              <a:ext cx="3260090" cy="3810000"/>
            </a:xfrm>
            <a:custGeom>
              <a:avLst/>
              <a:gdLst/>
              <a:ahLst/>
              <a:cxnLst/>
              <a:rect l="l" t="t" r="r" b="b"/>
              <a:pathLst>
                <a:path w="3260090" h="3810000">
                  <a:moveTo>
                    <a:pt x="3259835" y="0"/>
                  </a:moveTo>
                  <a:lnTo>
                    <a:pt x="0" y="3809999"/>
                  </a:lnTo>
                  <a:lnTo>
                    <a:pt x="3259835" y="3809999"/>
                  </a:lnTo>
                  <a:lnTo>
                    <a:pt x="3259835" y="0"/>
                  </a:lnTo>
                  <a:close/>
                </a:path>
              </a:pathLst>
            </a:custGeom>
            <a:solidFill>
              <a:srgbClr val="539F20">
                <a:alpha val="7215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337790" y="0"/>
              <a:ext cx="2851785" cy="6858000"/>
            </a:xfrm>
            <a:custGeom>
              <a:avLst/>
              <a:gdLst/>
              <a:ahLst/>
              <a:cxnLst/>
              <a:rect l="l" t="t" r="r" b="b"/>
              <a:pathLst>
                <a:path w="2851784" h="6858000">
                  <a:moveTo>
                    <a:pt x="2851161" y="0"/>
                  </a:moveTo>
                  <a:lnTo>
                    <a:pt x="0" y="0"/>
                  </a:lnTo>
                  <a:lnTo>
                    <a:pt x="2467621" y="6857996"/>
                  </a:lnTo>
                  <a:lnTo>
                    <a:pt x="2851161" y="6857996"/>
                  </a:lnTo>
                  <a:lnTo>
                    <a:pt x="2851161" y="0"/>
                  </a:lnTo>
                  <a:close/>
                </a:path>
              </a:pathLst>
            </a:custGeom>
            <a:solidFill>
              <a:srgbClr val="3E7818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898124" y="0"/>
              <a:ext cx="1290955" cy="6858000"/>
            </a:xfrm>
            <a:custGeom>
              <a:avLst/>
              <a:gdLst/>
              <a:ahLst/>
              <a:cxnLst/>
              <a:rect l="l" t="t" r="r" b="b"/>
              <a:pathLst>
                <a:path w="1290954" h="6858000">
                  <a:moveTo>
                    <a:pt x="1290827" y="0"/>
                  </a:moveTo>
                  <a:lnTo>
                    <a:pt x="1018959" y="0"/>
                  </a:lnTo>
                  <a:lnTo>
                    <a:pt x="0" y="6857996"/>
                  </a:lnTo>
                  <a:lnTo>
                    <a:pt x="1290827" y="6857996"/>
                  </a:lnTo>
                  <a:lnTo>
                    <a:pt x="1290827" y="0"/>
                  </a:lnTo>
                  <a:close/>
                </a:path>
              </a:pathLst>
            </a:custGeom>
            <a:solidFill>
              <a:srgbClr val="C0E374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940749" y="0"/>
              <a:ext cx="1248410" cy="6858000"/>
            </a:xfrm>
            <a:custGeom>
              <a:avLst/>
              <a:gdLst/>
              <a:ahLst/>
              <a:cxnLst/>
              <a:rect l="l" t="t" r="r" b="b"/>
              <a:pathLst>
                <a:path w="1248409" h="6858000">
                  <a:moveTo>
                    <a:pt x="1248203" y="0"/>
                  </a:moveTo>
                  <a:lnTo>
                    <a:pt x="0" y="0"/>
                  </a:lnTo>
                  <a:lnTo>
                    <a:pt x="1107740" y="6857996"/>
                  </a:lnTo>
                  <a:lnTo>
                    <a:pt x="1248203" y="6857996"/>
                  </a:lnTo>
                  <a:lnTo>
                    <a:pt x="1248203" y="0"/>
                  </a:lnTo>
                  <a:close/>
                </a:path>
              </a:pathLst>
            </a:custGeom>
            <a:solidFill>
              <a:srgbClr val="90C225">
                <a:alpha val="6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372344" y="3590543"/>
              <a:ext cx="1816735" cy="3267710"/>
            </a:xfrm>
            <a:custGeom>
              <a:avLst/>
              <a:gdLst/>
              <a:ahLst/>
              <a:cxnLst/>
              <a:rect l="l" t="t" r="r" b="b"/>
              <a:pathLst>
                <a:path w="1816734" h="3267709">
                  <a:moveTo>
                    <a:pt x="1816607" y="0"/>
                  </a:moveTo>
                  <a:lnTo>
                    <a:pt x="0" y="3267455"/>
                  </a:lnTo>
                  <a:lnTo>
                    <a:pt x="1816607" y="3267455"/>
                  </a:lnTo>
                  <a:lnTo>
                    <a:pt x="1816607" y="0"/>
                  </a:lnTo>
                  <a:close/>
                </a:path>
              </a:pathLst>
            </a:custGeom>
            <a:solidFill>
              <a:srgbClr val="90C22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0" y="0"/>
            <a:ext cx="845819" cy="5678805"/>
          </a:xfrm>
          <a:custGeom>
            <a:avLst/>
            <a:gdLst/>
            <a:ahLst/>
            <a:cxnLst/>
            <a:rect l="l" t="t" r="r" b="b"/>
            <a:pathLst>
              <a:path w="845819" h="5678805">
                <a:moveTo>
                  <a:pt x="845820" y="12192"/>
                </a:moveTo>
                <a:lnTo>
                  <a:pt x="840955" y="12192"/>
                </a:lnTo>
                <a:lnTo>
                  <a:pt x="842772" y="0"/>
                </a:lnTo>
                <a:lnTo>
                  <a:pt x="0" y="0"/>
                </a:lnTo>
                <a:lnTo>
                  <a:pt x="0" y="5666232"/>
                </a:lnTo>
                <a:lnTo>
                  <a:pt x="3048" y="5645747"/>
                </a:lnTo>
                <a:lnTo>
                  <a:pt x="3048" y="5678424"/>
                </a:lnTo>
                <a:lnTo>
                  <a:pt x="845820" y="12192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053710" y="1594485"/>
            <a:ext cx="4069079" cy="287591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500"/>
              </a:spcBef>
            </a:pPr>
            <a:r>
              <a:rPr sz="3400" b="1" spc="-5" dirty="0">
                <a:solidFill>
                  <a:srgbClr val="90C225"/>
                </a:solidFill>
                <a:latin typeface="Trebuchet MS"/>
                <a:cs typeface="Trebuchet MS"/>
              </a:rPr>
              <a:t>Completing </a:t>
            </a:r>
            <a:r>
              <a:rPr sz="3400" b="1" spc="-10" dirty="0">
                <a:solidFill>
                  <a:srgbClr val="90C225"/>
                </a:solidFill>
                <a:latin typeface="Trebuchet MS"/>
                <a:cs typeface="Trebuchet MS"/>
              </a:rPr>
              <a:t>the  </a:t>
            </a:r>
            <a:r>
              <a:rPr sz="3400" b="1" i="1" u="heavy" spc="-5" dirty="0">
                <a:solidFill>
                  <a:srgbClr val="90C225"/>
                </a:solidFill>
                <a:uFill>
                  <a:solidFill>
                    <a:srgbClr val="90C225"/>
                  </a:solidFill>
                </a:uFill>
                <a:latin typeface="Trebuchet MS"/>
                <a:cs typeface="Trebuchet MS"/>
              </a:rPr>
              <a:t>C</a:t>
            </a:r>
            <a:r>
              <a:rPr sz="3400" b="1" i="1" spc="-5" dirty="0">
                <a:solidFill>
                  <a:srgbClr val="90C225"/>
                </a:solidFill>
                <a:latin typeface="Trebuchet MS"/>
                <a:cs typeface="Trebuchet MS"/>
              </a:rPr>
              <a:t>ACFP </a:t>
            </a:r>
            <a:r>
              <a:rPr sz="3400" b="1" i="1" u="heavy" spc="-5" dirty="0">
                <a:solidFill>
                  <a:srgbClr val="90C225"/>
                </a:solidFill>
                <a:uFill>
                  <a:solidFill>
                    <a:srgbClr val="90C225"/>
                  </a:solidFill>
                </a:uFill>
                <a:latin typeface="Trebuchet MS"/>
                <a:cs typeface="Trebuchet MS"/>
              </a:rPr>
              <a:t>A</a:t>
            </a:r>
            <a:r>
              <a:rPr sz="3400" b="1" i="1" spc="-5" dirty="0">
                <a:solidFill>
                  <a:srgbClr val="90C225"/>
                </a:solidFill>
                <a:latin typeface="Trebuchet MS"/>
                <a:cs typeface="Trebuchet MS"/>
              </a:rPr>
              <a:t>pplication  and</a:t>
            </a:r>
            <a:r>
              <a:rPr sz="3400" b="1" i="1" spc="-70" dirty="0">
                <a:solidFill>
                  <a:srgbClr val="90C225"/>
                </a:solidFill>
                <a:latin typeface="Trebuchet MS"/>
                <a:cs typeface="Trebuchet MS"/>
              </a:rPr>
              <a:t> </a:t>
            </a:r>
            <a:r>
              <a:rPr sz="3400" b="1" i="1" u="heavy" spc="-5" dirty="0">
                <a:solidFill>
                  <a:srgbClr val="90C225"/>
                </a:solidFill>
                <a:uFill>
                  <a:solidFill>
                    <a:srgbClr val="90C225"/>
                  </a:solidFill>
                </a:uFill>
                <a:latin typeface="Trebuchet MS"/>
                <a:cs typeface="Trebuchet MS"/>
              </a:rPr>
              <a:t>R</a:t>
            </a:r>
            <a:r>
              <a:rPr sz="3400" b="1" i="1" spc="-5" dirty="0">
                <a:solidFill>
                  <a:srgbClr val="90C225"/>
                </a:solidFill>
                <a:latin typeface="Trebuchet MS"/>
                <a:cs typeface="Trebuchet MS"/>
              </a:rPr>
              <a:t>eimbursement  </a:t>
            </a:r>
            <a:r>
              <a:rPr sz="3400" b="1" i="1" u="heavy" spc="-5" dirty="0">
                <a:solidFill>
                  <a:srgbClr val="90C225"/>
                </a:solidFill>
                <a:uFill>
                  <a:solidFill>
                    <a:srgbClr val="90C225"/>
                  </a:solidFill>
                </a:uFill>
                <a:latin typeface="Trebuchet MS"/>
                <a:cs typeface="Trebuchet MS"/>
              </a:rPr>
              <a:t>E</a:t>
            </a:r>
            <a:r>
              <a:rPr sz="3400" b="1" i="1" spc="-5" dirty="0">
                <a:solidFill>
                  <a:srgbClr val="90C225"/>
                </a:solidFill>
                <a:latin typeface="Trebuchet MS"/>
                <a:cs typeface="Trebuchet MS"/>
              </a:rPr>
              <a:t>lectronic </a:t>
            </a:r>
            <a:r>
              <a:rPr sz="3400" b="1" i="1" u="heavy" spc="-5" dirty="0">
                <a:solidFill>
                  <a:srgbClr val="90C225"/>
                </a:solidFill>
                <a:uFill>
                  <a:solidFill>
                    <a:srgbClr val="90C225"/>
                  </a:solidFill>
                </a:uFill>
                <a:latin typeface="Trebuchet MS"/>
                <a:cs typeface="Trebuchet MS"/>
              </a:rPr>
              <a:t>S</a:t>
            </a:r>
            <a:r>
              <a:rPr sz="3400" b="1" i="1" spc="-5" dirty="0">
                <a:solidFill>
                  <a:srgbClr val="90C225"/>
                </a:solidFill>
                <a:latin typeface="Trebuchet MS"/>
                <a:cs typeface="Trebuchet MS"/>
              </a:rPr>
              <a:t>ystem  </a:t>
            </a:r>
            <a:r>
              <a:rPr sz="3400" b="1" i="1" spc="-10" dirty="0">
                <a:solidFill>
                  <a:srgbClr val="90C225"/>
                </a:solidFill>
                <a:latin typeface="Trebuchet MS"/>
                <a:cs typeface="Trebuchet MS"/>
              </a:rPr>
              <a:t>(CARES</a:t>
            </a:r>
            <a:r>
              <a:rPr sz="3400" i="1" spc="-10" dirty="0">
                <a:solidFill>
                  <a:srgbClr val="90C225"/>
                </a:solidFill>
                <a:latin typeface="Trebuchet MS"/>
                <a:cs typeface="Trebuchet MS"/>
              </a:rPr>
              <a:t>) </a:t>
            </a:r>
            <a:r>
              <a:rPr sz="3400" b="1" spc="-10" dirty="0">
                <a:solidFill>
                  <a:srgbClr val="90C225"/>
                </a:solidFill>
                <a:latin typeface="Trebuchet MS"/>
                <a:cs typeface="Trebuchet MS"/>
              </a:rPr>
              <a:t>Application  </a:t>
            </a:r>
            <a:r>
              <a:rPr sz="3400" b="1" spc="-5" dirty="0">
                <a:solidFill>
                  <a:srgbClr val="90C225"/>
                </a:solidFill>
                <a:latin typeface="Trebuchet MS"/>
                <a:cs typeface="Trebuchet MS"/>
              </a:rPr>
              <a:t>process</a:t>
            </a:r>
            <a:endParaRPr sz="3400" dirty="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053710" y="4542535"/>
            <a:ext cx="1638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7E7E7E"/>
                </a:solidFill>
                <a:latin typeface="Trebuchet MS"/>
                <a:cs typeface="Trebuchet MS"/>
              </a:rPr>
              <a:t>Initial</a:t>
            </a:r>
            <a:r>
              <a:rPr sz="1800" spc="-90" dirty="0">
                <a:solidFill>
                  <a:srgbClr val="7E7E7E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7E7E7E"/>
                </a:solidFill>
                <a:latin typeface="Trebuchet MS"/>
                <a:cs typeface="Trebuchet MS"/>
              </a:rPr>
              <a:t>Overview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536217" y="1844154"/>
            <a:ext cx="2473325" cy="3180080"/>
          </a:xfrm>
          <a:custGeom>
            <a:avLst/>
            <a:gdLst/>
            <a:ahLst/>
            <a:cxnLst/>
            <a:rect l="l" t="t" r="r" b="b"/>
            <a:pathLst>
              <a:path w="2473325" h="3180079">
                <a:moveTo>
                  <a:pt x="1099553" y="2398496"/>
                </a:moveTo>
                <a:lnTo>
                  <a:pt x="1085684" y="2384628"/>
                </a:lnTo>
                <a:lnTo>
                  <a:pt x="1003528" y="2302497"/>
                </a:lnTo>
                <a:lnTo>
                  <a:pt x="961859" y="2260816"/>
                </a:lnTo>
                <a:lnTo>
                  <a:pt x="702754" y="2519883"/>
                </a:lnTo>
                <a:lnTo>
                  <a:pt x="642353" y="2459507"/>
                </a:lnTo>
                <a:lnTo>
                  <a:pt x="600684" y="2417826"/>
                </a:lnTo>
                <a:lnTo>
                  <a:pt x="462978" y="2555506"/>
                </a:lnTo>
                <a:lnTo>
                  <a:pt x="702754" y="2795270"/>
                </a:lnTo>
                <a:lnTo>
                  <a:pt x="744423" y="2753601"/>
                </a:lnTo>
                <a:lnTo>
                  <a:pt x="1085646" y="2412403"/>
                </a:lnTo>
                <a:lnTo>
                  <a:pt x="1099553" y="2398496"/>
                </a:lnTo>
                <a:close/>
              </a:path>
              <a:path w="2473325" h="3180079">
                <a:moveTo>
                  <a:pt x="1099553" y="1778304"/>
                </a:moveTo>
                <a:lnTo>
                  <a:pt x="1085684" y="1764436"/>
                </a:lnTo>
                <a:lnTo>
                  <a:pt x="1003528" y="1682305"/>
                </a:lnTo>
                <a:lnTo>
                  <a:pt x="961859" y="1640624"/>
                </a:lnTo>
                <a:lnTo>
                  <a:pt x="702754" y="1899691"/>
                </a:lnTo>
                <a:lnTo>
                  <a:pt x="642353" y="1839315"/>
                </a:lnTo>
                <a:lnTo>
                  <a:pt x="600684" y="1797634"/>
                </a:lnTo>
                <a:lnTo>
                  <a:pt x="462978" y="1935314"/>
                </a:lnTo>
                <a:lnTo>
                  <a:pt x="702754" y="2175091"/>
                </a:lnTo>
                <a:lnTo>
                  <a:pt x="744423" y="2133409"/>
                </a:lnTo>
                <a:lnTo>
                  <a:pt x="1085646" y="1792211"/>
                </a:lnTo>
                <a:lnTo>
                  <a:pt x="1099553" y="1778304"/>
                </a:lnTo>
                <a:close/>
              </a:path>
              <a:path w="2473325" h="3180079">
                <a:moveTo>
                  <a:pt x="1099553" y="1150264"/>
                </a:moveTo>
                <a:lnTo>
                  <a:pt x="1085684" y="1136396"/>
                </a:lnTo>
                <a:lnTo>
                  <a:pt x="1003528" y="1054265"/>
                </a:lnTo>
                <a:lnTo>
                  <a:pt x="961859" y="1012583"/>
                </a:lnTo>
                <a:lnTo>
                  <a:pt x="702754" y="1271651"/>
                </a:lnTo>
                <a:lnTo>
                  <a:pt x="642353" y="1211275"/>
                </a:lnTo>
                <a:lnTo>
                  <a:pt x="600684" y="1169593"/>
                </a:lnTo>
                <a:lnTo>
                  <a:pt x="462978" y="1307274"/>
                </a:lnTo>
                <a:lnTo>
                  <a:pt x="702754" y="1547050"/>
                </a:lnTo>
                <a:lnTo>
                  <a:pt x="744423" y="1505369"/>
                </a:lnTo>
                <a:lnTo>
                  <a:pt x="1085646" y="1164170"/>
                </a:lnTo>
                <a:lnTo>
                  <a:pt x="1099553" y="1150264"/>
                </a:lnTo>
                <a:close/>
              </a:path>
              <a:path w="2473325" h="3180079">
                <a:moveTo>
                  <a:pt x="1099553" y="522224"/>
                </a:moveTo>
                <a:lnTo>
                  <a:pt x="1085684" y="508355"/>
                </a:lnTo>
                <a:lnTo>
                  <a:pt x="1003528" y="426224"/>
                </a:lnTo>
                <a:lnTo>
                  <a:pt x="961859" y="384543"/>
                </a:lnTo>
                <a:lnTo>
                  <a:pt x="702754" y="643610"/>
                </a:lnTo>
                <a:lnTo>
                  <a:pt x="642353" y="583234"/>
                </a:lnTo>
                <a:lnTo>
                  <a:pt x="600684" y="541553"/>
                </a:lnTo>
                <a:lnTo>
                  <a:pt x="462978" y="679234"/>
                </a:lnTo>
                <a:lnTo>
                  <a:pt x="702754" y="919010"/>
                </a:lnTo>
                <a:lnTo>
                  <a:pt x="744423" y="877328"/>
                </a:lnTo>
                <a:lnTo>
                  <a:pt x="1085646" y="536130"/>
                </a:lnTo>
                <a:lnTo>
                  <a:pt x="1099553" y="522224"/>
                </a:lnTo>
                <a:close/>
              </a:path>
              <a:path w="2473325" h="3180079">
                <a:moveTo>
                  <a:pt x="2002231" y="2473071"/>
                </a:moveTo>
                <a:lnTo>
                  <a:pt x="1295514" y="2473083"/>
                </a:lnTo>
                <a:lnTo>
                  <a:pt x="1295514" y="2669375"/>
                </a:lnTo>
                <a:lnTo>
                  <a:pt x="2002231" y="2669375"/>
                </a:lnTo>
                <a:lnTo>
                  <a:pt x="2002231" y="2649715"/>
                </a:lnTo>
                <a:lnTo>
                  <a:pt x="2002231" y="2630093"/>
                </a:lnTo>
                <a:lnTo>
                  <a:pt x="2002231" y="2512364"/>
                </a:lnTo>
                <a:lnTo>
                  <a:pt x="2002231" y="2492705"/>
                </a:lnTo>
                <a:lnTo>
                  <a:pt x="2002231" y="2473071"/>
                </a:lnTo>
                <a:close/>
              </a:path>
              <a:path w="2473325" h="3180079">
                <a:moveTo>
                  <a:pt x="2002231" y="1845030"/>
                </a:moveTo>
                <a:lnTo>
                  <a:pt x="1295514" y="1845030"/>
                </a:lnTo>
                <a:lnTo>
                  <a:pt x="1295514" y="2041334"/>
                </a:lnTo>
                <a:lnTo>
                  <a:pt x="2002231" y="2041334"/>
                </a:lnTo>
                <a:lnTo>
                  <a:pt x="2002231" y="2021674"/>
                </a:lnTo>
                <a:lnTo>
                  <a:pt x="2002231" y="2002040"/>
                </a:lnTo>
                <a:lnTo>
                  <a:pt x="2002231" y="1884324"/>
                </a:lnTo>
                <a:lnTo>
                  <a:pt x="2002231" y="1864664"/>
                </a:lnTo>
                <a:lnTo>
                  <a:pt x="2002231" y="1845030"/>
                </a:lnTo>
                <a:close/>
              </a:path>
              <a:path w="2473325" h="3180079">
                <a:moveTo>
                  <a:pt x="2002231" y="1216990"/>
                </a:moveTo>
                <a:lnTo>
                  <a:pt x="1295514" y="1216990"/>
                </a:lnTo>
                <a:lnTo>
                  <a:pt x="1295514" y="1413294"/>
                </a:lnTo>
                <a:lnTo>
                  <a:pt x="2002231" y="1413294"/>
                </a:lnTo>
                <a:lnTo>
                  <a:pt x="2002231" y="1393634"/>
                </a:lnTo>
                <a:lnTo>
                  <a:pt x="2002231" y="1374000"/>
                </a:lnTo>
                <a:lnTo>
                  <a:pt x="2002231" y="1256284"/>
                </a:lnTo>
                <a:lnTo>
                  <a:pt x="2002231" y="1236624"/>
                </a:lnTo>
                <a:lnTo>
                  <a:pt x="2002231" y="1216990"/>
                </a:lnTo>
                <a:close/>
              </a:path>
              <a:path w="2473325" h="3180079">
                <a:moveTo>
                  <a:pt x="2002231" y="588949"/>
                </a:moveTo>
                <a:lnTo>
                  <a:pt x="1295514" y="588949"/>
                </a:lnTo>
                <a:lnTo>
                  <a:pt x="1295514" y="785253"/>
                </a:lnTo>
                <a:lnTo>
                  <a:pt x="2002231" y="785253"/>
                </a:lnTo>
                <a:lnTo>
                  <a:pt x="2002231" y="765594"/>
                </a:lnTo>
                <a:lnTo>
                  <a:pt x="2002231" y="745959"/>
                </a:lnTo>
                <a:lnTo>
                  <a:pt x="2002231" y="628243"/>
                </a:lnTo>
                <a:lnTo>
                  <a:pt x="2002231" y="608584"/>
                </a:lnTo>
                <a:lnTo>
                  <a:pt x="2002231" y="588949"/>
                </a:lnTo>
                <a:close/>
              </a:path>
              <a:path w="2473325" h="3180079">
                <a:moveTo>
                  <a:pt x="2473325" y="0"/>
                </a:moveTo>
                <a:lnTo>
                  <a:pt x="2434005" y="0"/>
                </a:lnTo>
                <a:lnTo>
                  <a:pt x="2434005" y="254889"/>
                </a:lnTo>
                <a:lnTo>
                  <a:pt x="2434005" y="255308"/>
                </a:lnTo>
                <a:lnTo>
                  <a:pt x="2237778" y="255308"/>
                </a:lnTo>
                <a:lnTo>
                  <a:pt x="2237778" y="254889"/>
                </a:lnTo>
                <a:lnTo>
                  <a:pt x="2434005" y="254889"/>
                </a:lnTo>
                <a:lnTo>
                  <a:pt x="2434005" y="0"/>
                </a:lnTo>
                <a:lnTo>
                  <a:pt x="2198459" y="0"/>
                </a:lnTo>
                <a:lnTo>
                  <a:pt x="2198459" y="274967"/>
                </a:lnTo>
                <a:lnTo>
                  <a:pt x="2198459" y="2904858"/>
                </a:lnTo>
                <a:lnTo>
                  <a:pt x="274866" y="2904858"/>
                </a:lnTo>
                <a:lnTo>
                  <a:pt x="274866" y="274967"/>
                </a:lnTo>
                <a:lnTo>
                  <a:pt x="2198459" y="274967"/>
                </a:lnTo>
                <a:lnTo>
                  <a:pt x="2198459" y="0"/>
                </a:lnTo>
                <a:lnTo>
                  <a:pt x="0" y="0"/>
                </a:lnTo>
                <a:lnTo>
                  <a:pt x="0" y="3179648"/>
                </a:lnTo>
                <a:lnTo>
                  <a:pt x="2473325" y="3179648"/>
                </a:lnTo>
                <a:lnTo>
                  <a:pt x="2473325" y="3160001"/>
                </a:lnTo>
                <a:lnTo>
                  <a:pt x="2473325" y="3140367"/>
                </a:lnTo>
                <a:lnTo>
                  <a:pt x="2473325" y="39585"/>
                </a:lnTo>
                <a:lnTo>
                  <a:pt x="2473325" y="19951"/>
                </a:lnTo>
                <a:lnTo>
                  <a:pt x="2473325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561D27-0036-47C3-A281-0348CC41F8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21742" y="5188838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2168EDB-6272-4125-A048-0676A8CA5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436880"/>
            <a:ext cx="8610600" cy="58674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3F1EF2C-27EF-4313-9F25-106C50E667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01600" y="43434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40535" y="317753"/>
            <a:ext cx="633920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dirty="0">
                <a:solidFill>
                  <a:srgbClr val="6C911D"/>
                </a:solidFill>
                <a:latin typeface="Trebuchet MS"/>
                <a:cs typeface="Trebuchet MS"/>
              </a:rPr>
              <a:t>Common Error</a:t>
            </a:r>
            <a:r>
              <a:rPr sz="4400" b="1" spc="-85" dirty="0">
                <a:solidFill>
                  <a:srgbClr val="6C911D"/>
                </a:solidFill>
                <a:latin typeface="Trebuchet MS"/>
                <a:cs typeface="Trebuchet MS"/>
              </a:rPr>
              <a:t> </a:t>
            </a:r>
            <a:r>
              <a:rPr sz="4400" b="1" spc="-5" dirty="0">
                <a:solidFill>
                  <a:srgbClr val="6C911D"/>
                </a:solidFill>
                <a:latin typeface="Trebuchet MS"/>
                <a:cs typeface="Trebuchet MS"/>
              </a:rPr>
              <a:t>Messages</a:t>
            </a:r>
            <a:endParaRPr sz="44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14172" y="1502663"/>
            <a:ext cx="10963910" cy="5355590"/>
          </a:xfrm>
          <a:custGeom>
            <a:avLst/>
            <a:gdLst/>
            <a:ahLst/>
            <a:cxnLst/>
            <a:rect l="l" t="t" r="r" b="b"/>
            <a:pathLst>
              <a:path w="10963910" h="5355590">
                <a:moveTo>
                  <a:pt x="10963656" y="0"/>
                </a:moveTo>
                <a:lnTo>
                  <a:pt x="0" y="0"/>
                </a:lnTo>
                <a:lnTo>
                  <a:pt x="0" y="5355336"/>
                </a:lnTo>
                <a:lnTo>
                  <a:pt x="10963656" y="5355336"/>
                </a:lnTo>
                <a:lnTo>
                  <a:pt x="109636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92302" y="1530222"/>
            <a:ext cx="10445750" cy="469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Trebuchet MS"/>
                <a:cs typeface="Trebuchet MS"/>
              </a:rPr>
              <a:t>Number of breakfast exceeds maximum approved on facility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application.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185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Trebuchet MS"/>
                <a:cs typeface="Trebuchet MS"/>
              </a:rPr>
              <a:t>Number of days in </a:t>
            </a:r>
            <a:r>
              <a:rPr sz="1800" dirty="0">
                <a:latin typeface="Trebuchet MS"/>
                <a:cs typeface="Trebuchet MS"/>
              </a:rPr>
              <a:t>operation </a:t>
            </a:r>
            <a:r>
              <a:rPr sz="1800" spc="-5" dirty="0">
                <a:latin typeface="Trebuchet MS"/>
                <a:cs typeface="Trebuchet MS"/>
              </a:rPr>
              <a:t>can’t </a:t>
            </a:r>
            <a:r>
              <a:rPr sz="1800" dirty="0">
                <a:latin typeface="Trebuchet MS"/>
                <a:cs typeface="Trebuchet MS"/>
              </a:rPr>
              <a:t>be </a:t>
            </a:r>
            <a:r>
              <a:rPr sz="1800" spc="-5" dirty="0">
                <a:latin typeface="Trebuchet MS"/>
                <a:cs typeface="Trebuchet MS"/>
              </a:rPr>
              <a:t>greater than the number of operating days </a:t>
            </a:r>
            <a:r>
              <a:rPr sz="1800" dirty="0">
                <a:latin typeface="Trebuchet MS"/>
                <a:cs typeface="Trebuchet MS"/>
              </a:rPr>
              <a:t>listed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on</a:t>
            </a:r>
            <a:endParaRPr sz="1800">
              <a:latin typeface="Trebuchet MS"/>
              <a:cs typeface="Trebuchet MS"/>
            </a:endParaRPr>
          </a:p>
          <a:p>
            <a:pPr marL="299085">
              <a:lnSpc>
                <a:spcPct val="100000"/>
              </a:lnSpc>
            </a:pPr>
            <a:r>
              <a:rPr sz="1800" spc="-5" dirty="0">
                <a:latin typeface="Trebuchet MS"/>
                <a:cs typeface="Trebuchet MS"/>
              </a:rPr>
              <a:t>application.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85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Trebuchet MS"/>
                <a:cs typeface="Trebuchet MS"/>
              </a:rPr>
              <a:t>Number of child care/ homeless suppers exceeds maximum approved on facility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application.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185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Trebuchet MS"/>
                <a:cs typeface="Trebuchet MS"/>
              </a:rPr>
              <a:t>Number of free </a:t>
            </a:r>
            <a:r>
              <a:rPr sz="1800" dirty="0">
                <a:latin typeface="Trebuchet MS"/>
                <a:cs typeface="Trebuchet MS"/>
              </a:rPr>
              <a:t>supper </a:t>
            </a:r>
            <a:r>
              <a:rPr sz="1800" spc="-5" dirty="0">
                <a:latin typeface="Trebuchet MS"/>
                <a:cs typeface="Trebuchet MS"/>
              </a:rPr>
              <a:t>is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required.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185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Trebuchet MS"/>
                <a:cs typeface="Trebuchet MS"/>
              </a:rPr>
              <a:t>Number of days in </a:t>
            </a:r>
            <a:r>
              <a:rPr sz="1800" dirty="0">
                <a:latin typeface="Trebuchet MS"/>
                <a:cs typeface="Trebuchet MS"/>
              </a:rPr>
              <a:t>operation </a:t>
            </a:r>
            <a:r>
              <a:rPr sz="1800" spc="-5" dirty="0">
                <a:latin typeface="Trebuchet MS"/>
                <a:cs typeface="Trebuchet MS"/>
              </a:rPr>
              <a:t>must be between </a:t>
            </a:r>
            <a:r>
              <a:rPr sz="1800" dirty="0">
                <a:latin typeface="Trebuchet MS"/>
                <a:cs typeface="Trebuchet MS"/>
              </a:rPr>
              <a:t>1 </a:t>
            </a:r>
            <a:r>
              <a:rPr sz="1800" spc="-5" dirty="0">
                <a:latin typeface="Trebuchet MS"/>
                <a:cs typeface="Trebuchet MS"/>
              </a:rPr>
              <a:t>and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31.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185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0" dirty="0">
                <a:latin typeface="Trebuchet MS"/>
                <a:cs typeface="Trebuchet MS"/>
              </a:rPr>
              <a:t>Total </a:t>
            </a:r>
            <a:r>
              <a:rPr sz="1800" spc="-5" dirty="0">
                <a:latin typeface="Trebuchet MS"/>
                <a:cs typeface="Trebuchet MS"/>
              </a:rPr>
              <a:t>monthly attendance may not </a:t>
            </a:r>
            <a:r>
              <a:rPr sz="1800" dirty="0">
                <a:latin typeface="Trebuchet MS"/>
                <a:cs typeface="Trebuchet MS"/>
              </a:rPr>
              <a:t>be </a:t>
            </a:r>
            <a:r>
              <a:rPr sz="1800" spc="-5" dirty="0">
                <a:latin typeface="Trebuchet MS"/>
                <a:cs typeface="Trebuchet MS"/>
              </a:rPr>
              <a:t>greater than </a:t>
            </a:r>
            <a:r>
              <a:rPr sz="1800" spc="-10" dirty="0">
                <a:latin typeface="Trebuchet MS"/>
                <a:cs typeface="Trebuchet MS"/>
              </a:rPr>
              <a:t>total </a:t>
            </a:r>
            <a:r>
              <a:rPr sz="1800" spc="-5" dirty="0">
                <a:latin typeface="Trebuchet MS"/>
                <a:cs typeface="Trebuchet MS"/>
              </a:rPr>
              <a:t>enrollment, number of meal service</a:t>
            </a:r>
            <a:r>
              <a:rPr sz="1800" spc="13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days.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185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Trebuchet MS"/>
                <a:cs typeface="Trebuchet MS"/>
              </a:rPr>
              <a:t>Meal limitation provision edit check failed. </a:t>
            </a:r>
            <a:r>
              <a:rPr sz="1800" spc="-75" dirty="0">
                <a:latin typeface="Trebuchet MS"/>
                <a:cs typeface="Trebuchet MS"/>
              </a:rPr>
              <a:t>You </a:t>
            </a:r>
            <a:r>
              <a:rPr sz="1800" spc="-5" dirty="0">
                <a:latin typeface="Trebuchet MS"/>
                <a:cs typeface="Trebuchet MS"/>
              </a:rPr>
              <a:t>cannot claim more than </a:t>
            </a:r>
            <a:r>
              <a:rPr sz="1800" dirty="0">
                <a:latin typeface="Trebuchet MS"/>
                <a:cs typeface="Trebuchet MS"/>
              </a:rPr>
              <a:t>3 </a:t>
            </a:r>
            <a:r>
              <a:rPr sz="1800" spc="-5" dirty="0">
                <a:latin typeface="Trebuchet MS"/>
                <a:cs typeface="Trebuchet MS"/>
              </a:rPr>
              <a:t>meals per</a:t>
            </a:r>
            <a:r>
              <a:rPr sz="1800" spc="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child.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1850">
              <a:latin typeface="Trebuchet MS"/>
              <a:cs typeface="Trebuchet MS"/>
            </a:endParaRPr>
          </a:p>
          <a:p>
            <a:pPr marL="299085" marR="124269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20" dirty="0">
                <a:latin typeface="Trebuchet MS"/>
                <a:cs typeface="Trebuchet MS"/>
              </a:rPr>
              <a:t>Warning: Average </a:t>
            </a:r>
            <a:r>
              <a:rPr sz="1800" spc="-5" dirty="0">
                <a:latin typeface="Trebuchet MS"/>
                <a:cs typeface="Trebuchet MS"/>
              </a:rPr>
              <a:t>Daily Attendance is greater than Number of Children/Adults Enrolled  </a:t>
            </a:r>
            <a:r>
              <a:rPr sz="1800" spc="-10" dirty="0">
                <a:latin typeface="Trebuchet MS"/>
                <a:cs typeface="Trebuchet MS"/>
              </a:rPr>
              <a:t>(Free+Reduced+Paid). </a:t>
            </a:r>
            <a:r>
              <a:rPr sz="1800" dirty="0">
                <a:latin typeface="Trebuchet MS"/>
                <a:cs typeface="Trebuchet MS"/>
              </a:rPr>
              <a:t>Please </a:t>
            </a:r>
            <a:r>
              <a:rPr sz="1800" spc="-5" dirty="0">
                <a:latin typeface="Trebuchet MS"/>
                <a:cs typeface="Trebuchet MS"/>
              </a:rPr>
              <a:t>verify meals claimed before </a:t>
            </a:r>
            <a:r>
              <a:rPr sz="1800" spc="-10" dirty="0">
                <a:latin typeface="Trebuchet MS"/>
                <a:cs typeface="Trebuchet MS"/>
              </a:rPr>
              <a:t>certifying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claim.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4882B66-C116-4E20-994B-4F0D0C8EC3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77800" y="502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C3B4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7420356" y="0"/>
            <a:ext cx="4772660" cy="6868159"/>
            <a:chOff x="7420356" y="0"/>
            <a:chExt cx="4772660" cy="6868159"/>
          </a:xfrm>
        </p:grpSpPr>
        <p:sp>
          <p:nvSpPr>
            <p:cNvPr id="4" name="object 4"/>
            <p:cNvSpPr/>
            <p:nvPr/>
          </p:nvSpPr>
          <p:spPr>
            <a:xfrm>
              <a:off x="9371076" y="0"/>
              <a:ext cx="1219200" cy="6858000"/>
            </a:xfrm>
            <a:custGeom>
              <a:avLst/>
              <a:gdLst/>
              <a:ahLst/>
              <a:cxnLst/>
              <a:rect l="l" t="t" r="r" b="b"/>
              <a:pathLst>
                <a:path w="1219200" h="6858000">
                  <a:moveTo>
                    <a:pt x="0" y="0"/>
                  </a:moveTo>
                  <a:lnTo>
                    <a:pt x="1219200" y="6857999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424928" y="3681983"/>
              <a:ext cx="4763770" cy="3176905"/>
            </a:xfrm>
            <a:custGeom>
              <a:avLst/>
              <a:gdLst/>
              <a:ahLst/>
              <a:cxnLst/>
              <a:rect l="l" t="t" r="r" b="b"/>
              <a:pathLst>
                <a:path w="4763770" h="3176904">
                  <a:moveTo>
                    <a:pt x="4763516" y="0"/>
                  </a:moveTo>
                  <a:lnTo>
                    <a:pt x="0" y="3176586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182100" y="0"/>
              <a:ext cx="3007360" cy="6858000"/>
            </a:xfrm>
            <a:custGeom>
              <a:avLst/>
              <a:gdLst/>
              <a:ahLst/>
              <a:cxnLst/>
              <a:rect l="l" t="t" r="r" b="b"/>
              <a:pathLst>
                <a:path w="3007359" h="6858000">
                  <a:moveTo>
                    <a:pt x="3006851" y="0"/>
                  </a:moveTo>
                  <a:lnTo>
                    <a:pt x="2042483" y="0"/>
                  </a:lnTo>
                  <a:lnTo>
                    <a:pt x="0" y="6857996"/>
                  </a:lnTo>
                  <a:lnTo>
                    <a:pt x="3006851" y="6857996"/>
                  </a:lnTo>
                  <a:lnTo>
                    <a:pt x="3006851" y="0"/>
                  </a:lnTo>
                  <a:close/>
                </a:path>
              </a:pathLst>
            </a:custGeom>
            <a:solidFill>
              <a:srgbClr val="90C225">
                <a:alpha val="3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604335" y="0"/>
              <a:ext cx="2588260" cy="6858000"/>
            </a:xfrm>
            <a:custGeom>
              <a:avLst/>
              <a:gdLst/>
              <a:ahLst/>
              <a:cxnLst/>
              <a:rect l="l" t="t" r="r" b="b"/>
              <a:pathLst>
                <a:path w="2588259" h="6858000">
                  <a:moveTo>
                    <a:pt x="2587664" y="0"/>
                  </a:moveTo>
                  <a:lnTo>
                    <a:pt x="0" y="0"/>
                  </a:lnTo>
                  <a:lnTo>
                    <a:pt x="1208190" y="6857996"/>
                  </a:lnTo>
                  <a:lnTo>
                    <a:pt x="2587664" y="6857996"/>
                  </a:lnTo>
                  <a:lnTo>
                    <a:pt x="2587664" y="0"/>
                  </a:lnTo>
                  <a:close/>
                </a:path>
              </a:pathLst>
            </a:custGeom>
            <a:solidFill>
              <a:srgbClr val="90C225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932164" y="3048000"/>
              <a:ext cx="3260090" cy="3810000"/>
            </a:xfrm>
            <a:custGeom>
              <a:avLst/>
              <a:gdLst/>
              <a:ahLst/>
              <a:cxnLst/>
              <a:rect l="l" t="t" r="r" b="b"/>
              <a:pathLst>
                <a:path w="3260090" h="3810000">
                  <a:moveTo>
                    <a:pt x="3259835" y="0"/>
                  </a:moveTo>
                  <a:lnTo>
                    <a:pt x="0" y="3809999"/>
                  </a:lnTo>
                  <a:lnTo>
                    <a:pt x="3259835" y="3809999"/>
                  </a:lnTo>
                  <a:lnTo>
                    <a:pt x="3259835" y="0"/>
                  </a:lnTo>
                  <a:close/>
                </a:path>
              </a:pathLst>
            </a:custGeom>
            <a:solidFill>
              <a:srgbClr val="539F20">
                <a:alpha val="7215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337790" y="0"/>
              <a:ext cx="2851785" cy="6858000"/>
            </a:xfrm>
            <a:custGeom>
              <a:avLst/>
              <a:gdLst/>
              <a:ahLst/>
              <a:cxnLst/>
              <a:rect l="l" t="t" r="r" b="b"/>
              <a:pathLst>
                <a:path w="2851784" h="6858000">
                  <a:moveTo>
                    <a:pt x="2851161" y="0"/>
                  </a:moveTo>
                  <a:lnTo>
                    <a:pt x="0" y="0"/>
                  </a:lnTo>
                  <a:lnTo>
                    <a:pt x="2467621" y="6857996"/>
                  </a:lnTo>
                  <a:lnTo>
                    <a:pt x="2851161" y="6857996"/>
                  </a:lnTo>
                  <a:lnTo>
                    <a:pt x="2851161" y="0"/>
                  </a:lnTo>
                  <a:close/>
                </a:path>
              </a:pathLst>
            </a:custGeom>
            <a:solidFill>
              <a:srgbClr val="3E7818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898124" y="0"/>
              <a:ext cx="1290955" cy="6858000"/>
            </a:xfrm>
            <a:custGeom>
              <a:avLst/>
              <a:gdLst/>
              <a:ahLst/>
              <a:cxnLst/>
              <a:rect l="l" t="t" r="r" b="b"/>
              <a:pathLst>
                <a:path w="1290954" h="6858000">
                  <a:moveTo>
                    <a:pt x="1290827" y="0"/>
                  </a:moveTo>
                  <a:lnTo>
                    <a:pt x="1018959" y="0"/>
                  </a:lnTo>
                  <a:lnTo>
                    <a:pt x="0" y="6857996"/>
                  </a:lnTo>
                  <a:lnTo>
                    <a:pt x="1290827" y="6857996"/>
                  </a:lnTo>
                  <a:lnTo>
                    <a:pt x="1290827" y="0"/>
                  </a:lnTo>
                  <a:close/>
                </a:path>
              </a:pathLst>
            </a:custGeom>
            <a:solidFill>
              <a:srgbClr val="C0E374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940749" y="0"/>
              <a:ext cx="1248410" cy="6858000"/>
            </a:xfrm>
            <a:custGeom>
              <a:avLst/>
              <a:gdLst/>
              <a:ahLst/>
              <a:cxnLst/>
              <a:rect l="l" t="t" r="r" b="b"/>
              <a:pathLst>
                <a:path w="1248409" h="6858000">
                  <a:moveTo>
                    <a:pt x="1248203" y="0"/>
                  </a:moveTo>
                  <a:lnTo>
                    <a:pt x="0" y="0"/>
                  </a:lnTo>
                  <a:lnTo>
                    <a:pt x="1107740" y="6857996"/>
                  </a:lnTo>
                  <a:lnTo>
                    <a:pt x="1248203" y="6857996"/>
                  </a:lnTo>
                  <a:lnTo>
                    <a:pt x="1248203" y="0"/>
                  </a:lnTo>
                  <a:close/>
                </a:path>
              </a:pathLst>
            </a:custGeom>
            <a:solidFill>
              <a:srgbClr val="90C225">
                <a:alpha val="6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372344" y="3590543"/>
              <a:ext cx="1816735" cy="3267710"/>
            </a:xfrm>
            <a:custGeom>
              <a:avLst/>
              <a:gdLst/>
              <a:ahLst/>
              <a:cxnLst/>
              <a:rect l="l" t="t" r="r" b="b"/>
              <a:pathLst>
                <a:path w="1816734" h="3267709">
                  <a:moveTo>
                    <a:pt x="1816607" y="0"/>
                  </a:moveTo>
                  <a:lnTo>
                    <a:pt x="0" y="3267455"/>
                  </a:lnTo>
                  <a:lnTo>
                    <a:pt x="1816607" y="3267455"/>
                  </a:lnTo>
                  <a:lnTo>
                    <a:pt x="1816607" y="0"/>
                  </a:lnTo>
                  <a:close/>
                </a:path>
              </a:pathLst>
            </a:custGeom>
            <a:solidFill>
              <a:srgbClr val="90C22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5616066" y="629158"/>
            <a:ext cx="22225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Late</a:t>
            </a:r>
            <a:r>
              <a:rPr sz="3600" spc="-75" dirty="0"/>
              <a:t> </a:t>
            </a:r>
            <a:r>
              <a:rPr sz="3600" spc="-5" dirty="0"/>
              <a:t>Claim</a:t>
            </a:r>
            <a:endParaRPr sz="3600"/>
          </a:p>
        </p:txBody>
      </p:sp>
      <p:sp>
        <p:nvSpPr>
          <p:cNvPr id="15" name="object 15"/>
          <p:cNvSpPr txBox="1"/>
          <p:nvPr/>
        </p:nvSpPr>
        <p:spPr>
          <a:xfrm>
            <a:off x="5277358" y="1930400"/>
            <a:ext cx="4129404" cy="3742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1450" spc="235" dirty="0">
                <a:solidFill>
                  <a:srgbClr val="90C225"/>
                </a:solidFill>
                <a:latin typeface="Arial"/>
                <a:cs typeface="Arial"/>
              </a:rPr>
              <a:t>	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Claim is over 60 days</a:t>
            </a:r>
            <a:r>
              <a:rPr sz="180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old</a:t>
            </a:r>
            <a:endParaRPr sz="18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100" dirty="0">
              <a:latin typeface="Trebuchet MS"/>
              <a:cs typeface="Trebuchet MS"/>
            </a:endParaRPr>
          </a:p>
          <a:p>
            <a:pPr marL="355600" marR="5080" indent="-342900" algn="just">
              <a:lnSpc>
                <a:spcPts val="1939"/>
              </a:lnSpc>
              <a:spcBef>
                <a:spcPts val="1530"/>
              </a:spcBef>
            </a:pPr>
            <a:r>
              <a:rPr sz="1450" spc="235" dirty="0">
                <a:solidFill>
                  <a:srgbClr val="90C225"/>
                </a:solidFill>
                <a:latin typeface="Arial"/>
                <a:cs typeface="Arial"/>
              </a:rPr>
              <a:t> 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Certifier must complete 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a </a:t>
            </a:r>
            <a:r>
              <a:rPr sz="1800" spc="-50" dirty="0">
                <a:solidFill>
                  <a:srgbClr val="FFFFFF"/>
                </a:solidFill>
                <a:latin typeface="Trebuchet MS"/>
                <a:cs typeface="Trebuchet MS"/>
              </a:rPr>
              <a:t>corrective  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action</a:t>
            </a:r>
            <a:r>
              <a:rPr sz="1800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form</a:t>
            </a:r>
            <a:endParaRPr sz="18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1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275"/>
              </a:spcBef>
              <a:tabLst>
                <a:tab pos="354965" algn="l"/>
              </a:tabLst>
            </a:pPr>
            <a:r>
              <a:rPr sz="1450" spc="235" dirty="0">
                <a:solidFill>
                  <a:srgbClr val="90C225"/>
                </a:solidFill>
                <a:latin typeface="Arial"/>
                <a:cs typeface="Arial"/>
              </a:rPr>
              <a:t>	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Submit </a:t>
            </a:r>
            <a:r>
              <a:rPr sz="1800" spc="-10" dirty="0">
                <a:solidFill>
                  <a:srgbClr val="FFFFFF"/>
                </a:solidFill>
                <a:latin typeface="Trebuchet MS"/>
                <a:cs typeface="Trebuchet MS"/>
              </a:rPr>
              <a:t>corrective 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action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plan</a:t>
            </a:r>
            <a:endParaRPr sz="18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100" dirty="0">
              <a:latin typeface="Trebuchet MS"/>
              <a:cs typeface="Trebuchet MS"/>
            </a:endParaRPr>
          </a:p>
          <a:p>
            <a:pPr marL="355600" marR="5080" indent="-342900" algn="just">
              <a:lnSpc>
                <a:spcPts val="1939"/>
              </a:lnSpc>
              <a:spcBef>
                <a:spcPts val="1540"/>
              </a:spcBef>
            </a:pPr>
            <a:r>
              <a:rPr sz="1450" spc="235" dirty="0">
                <a:solidFill>
                  <a:srgbClr val="90C225"/>
                </a:solidFill>
                <a:latin typeface="Arial"/>
                <a:cs typeface="Arial"/>
              </a:rPr>
              <a:t> 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Late claim 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will be 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processed and </a:t>
            </a:r>
            <a:r>
              <a:rPr sz="1800" spc="-130" dirty="0">
                <a:solidFill>
                  <a:srgbClr val="FFFFFF"/>
                </a:solidFill>
                <a:latin typeface="Trebuchet MS"/>
                <a:cs typeface="Trebuchet MS"/>
              </a:rPr>
              <a:t>the  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user 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will be </a:t>
            </a:r>
            <a:r>
              <a:rPr sz="1800" spc="-10" dirty="0">
                <a:solidFill>
                  <a:srgbClr val="FFFFFF"/>
                </a:solidFill>
                <a:latin typeface="Trebuchet MS"/>
                <a:cs typeface="Trebuchet MS"/>
              </a:rPr>
              <a:t>notified 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via 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e-mail </a:t>
            </a:r>
            <a:r>
              <a:rPr sz="1800" spc="-10" dirty="0">
                <a:solidFill>
                  <a:srgbClr val="FFFFFF"/>
                </a:solidFill>
                <a:latin typeface="Trebuchet MS"/>
                <a:cs typeface="Trebuchet MS"/>
              </a:rPr>
              <a:t>once  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completed.</a:t>
            </a:r>
            <a:endParaRPr lang="en-US" sz="1800" spc="-5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355600" marR="5080" indent="-342900" algn="just">
              <a:lnSpc>
                <a:spcPts val="1939"/>
              </a:lnSpc>
              <a:spcBef>
                <a:spcPts val="1540"/>
              </a:spcBef>
            </a:pPr>
            <a:endParaRPr sz="1800" dirty="0">
              <a:latin typeface="Trebuchet MS"/>
              <a:cs typeface="Trebuchet MS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0" y="0"/>
            <a:ext cx="5394960" cy="6858000"/>
            <a:chOff x="0" y="0"/>
            <a:chExt cx="5394960" cy="6858000"/>
          </a:xfrm>
        </p:grpSpPr>
        <p:sp>
          <p:nvSpPr>
            <p:cNvPr id="17" name="object 17"/>
            <p:cNvSpPr/>
            <p:nvPr/>
          </p:nvSpPr>
          <p:spPr>
            <a:xfrm>
              <a:off x="0" y="0"/>
              <a:ext cx="5394959" cy="685799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0" y="0"/>
              <a:ext cx="843280" cy="5666740"/>
            </a:xfrm>
            <a:custGeom>
              <a:avLst/>
              <a:gdLst/>
              <a:ahLst/>
              <a:cxnLst/>
              <a:rect l="l" t="t" r="r" b="b"/>
              <a:pathLst>
                <a:path w="843280" h="5666740">
                  <a:moveTo>
                    <a:pt x="842772" y="0"/>
                  </a:moveTo>
                  <a:lnTo>
                    <a:pt x="0" y="0"/>
                  </a:lnTo>
                  <a:lnTo>
                    <a:pt x="0" y="5666232"/>
                  </a:lnTo>
                  <a:lnTo>
                    <a:pt x="842772" y="0"/>
                  </a:lnTo>
                  <a:close/>
                </a:path>
              </a:pathLst>
            </a:custGeom>
            <a:solidFill>
              <a:srgbClr val="90C2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A9864C3-E6F5-4441-89B5-FD07A5E003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46152" y="546354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2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81100" y="1639823"/>
            <a:ext cx="8613775" cy="4024377"/>
            <a:chOff x="1181100" y="1639823"/>
            <a:chExt cx="8613775" cy="4156075"/>
          </a:xfrm>
        </p:grpSpPr>
        <p:sp>
          <p:nvSpPr>
            <p:cNvPr id="3" name="object 3"/>
            <p:cNvSpPr/>
            <p:nvPr/>
          </p:nvSpPr>
          <p:spPr>
            <a:xfrm>
              <a:off x="3357372" y="3395472"/>
              <a:ext cx="6437376" cy="24003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81100" y="1639823"/>
              <a:ext cx="8145780" cy="223570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59839" y="578942"/>
            <a:ext cx="465455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solidFill>
                  <a:srgbClr val="8BCD43"/>
                </a:solidFill>
              </a:rPr>
              <a:t>Late </a:t>
            </a:r>
            <a:r>
              <a:rPr sz="3200" dirty="0">
                <a:solidFill>
                  <a:srgbClr val="8BCD43"/>
                </a:solidFill>
              </a:rPr>
              <a:t>Claim Alert</a:t>
            </a:r>
            <a:r>
              <a:rPr sz="3200" spc="-195" dirty="0">
                <a:solidFill>
                  <a:srgbClr val="8BCD43"/>
                </a:solidFill>
              </a:rPr>
              <a:t> </a:t>
            </a:r>
            <a:r>
              <a:rPr sz="3200" dirty="0">
                <a:solidFill>
                  <a:srgbClr val="8BCD43"/>
                </a:solidFill>
              </a:rPr>
              <a:t>Example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166A9E-29D6-49FF-A1ED-D9850F6FBB4D}"/>
              </a:ext>
            </a:extLst>
          </p:cNvPr>
          <p:cNvSpPr txBox="1"/>
          <p:nvPr/>
        </p:nvSpPr>
        <p:spPr>
          <a:xfrm>
            <a:off x="1181100" y="5664200"/>
            <a:ext cx="7962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BCD43"/>
                </a:solidFill>
              </a:rPr>
              <a:t>Note: USDA allows for the repayment of a late claim </a:t>
            </a:r>
            <a:r>
              <a:rPr lang="en-US" sz="2200" b="1" u="sng" dirty="0">
                <a:solidFill>
                  <a:srgbClr val="8BCD43"/>
                </a:solidFill>
              </a:rPr>
              <a:t>once every 36 months.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64ADF68-C93C-46BF-9AC2-9B2C4CE72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30200" y="5688687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44092" y="219583"/>
            <a:ext cx="5487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00AF50"/>
                </a:solidFill>
              </a:rPr>
              <a:t>CORRECTIVE ACTION</a:t>
            </a:r>
            <a:r>
              <a:rPr sz="3600" spc="-265" dirty="0">
                <a:solidFill>
                  <a:srgbClr val="00AF50"/>
                </a:solidFill>
              </a:rPr>
              <a:t> </a:t>
            </a:r>
            <a:r>
              <a:rPr sz="3600" dirty="0">
                <a:solidFill>
                  <a:srgbClr val="00AF50"/>
                </a:solidFill>
              </a:rPr>
              <a:t>FORM</a:t>
            </a:r>
            <a:endParaRPr sz="36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C03C26-30FE-4626-BA53-16305BF08E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838200"/>
            <a:ext cx="7924800" cy="56388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E381EF-E07C-488A-BE48-DFBEB26EC7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06400" y="56388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60064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Adjusting a </a:t>
            </a:r>
            <a:r>
              <a:rPr sz="3600" spc="-5" dirty="0"/>
              <a:t>Claim</a:t>
            </a:r>
            <a:r>
              <a:rPr sz="3600" spc="-75" dirty="0"/>
              <a:t> </a:t>
            </a:r>
            <a:r>
              <a:rPr sz="3600" spc="-20" dirty="0"/>
              <a:t>Procedures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575868" y="1923382"/>
            <a:ext cx="7470140" cy="3785235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100"/>
              </a:spcBef>
            </a:pPr>
            <a:r>
              <a:rPr sz="1450" spc="240" dirty="0">
                <a:solidFill>
                  <a:srgbClr val="90C225"/>
                </a:solidFill>
                <a:latin typeface="Arial"/>
                <a:cs typeface="Arial"/>
              </a:rPr>
              <a:t>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Submitter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must adjust a</a:t>
            </a:r>
            <a:r>
              <a:rPr sz="1800" spc="10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claim</a:t>
            </a:r>
            <a:endParaRPr sz="1800">
              <a:latin typeface="Trebuchet MS"/>
              <a:cs typeface="Trebuchet MS"/>
            </a:endParaRPr>
          </a:p>
          <a:p>
            <a:pPr marL="354965" marR="5080" indent="-342900" algn="just">
              <a:lnSpc>
                <a:spcPct val="100000"/>
              </a:lnSpc>
              <a:spcBef>
                <a:spcPts val="1000"/>
              </a:spcBef>
            </a:pPr>
            <a:r>
              <a:rPr sz="1450" spc="235" dirty="0">
                <a:solidFill>
                  <a:srgbClr val="90C225"/>
                </a:solidFill>
                <a:latin typeface="Arial"/>
                <a:cs typeface="Arial"/>
              </a:rPr>
              <a:t>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Adjustments can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be made on a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submitted claim once it is </a:t>
            </a:r>
            <a:r>
              <a:rPr sz="1800" spc="-15" dirty="0">
                <a:solidFill>
                  <a:srgbClr val="404040"/>
                </a:solidFill>
                <a:latin typeface="Trebuchet MS"/>
                <a:cs typeface="Trebuchet MS"/>
              </a:rPr>
              <a:t>submitted. 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Adjustments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made on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certified claims are available once the claim is  processed.</a:t>
            </a:r>
            <a:endParaRPr sz="1800">
              <a:latin typeface="Trebuchet MS"/>
              <a:cs typeface="Trebuchet MS"/>
            </a:endParaRPr>
          </a:p>
          <a:p>
            <a:pPr marL="12700" algn="just">
              <a:lnSpc>
                <a:spcPct val="100000"/>
              </a:lnSpc>
              <a:spcBef>
                <a:spcPts val="994"/>
              </a:spcBef>
            </a:pPr>
            <a:r>
              <a:rPr sz="1450" spc="240" dirty="0">
                <a:solidFill>
                  <a:srgbClr val="90C225"/>
                </a:solidFill>
                <a:latin typeface="Arial"/>
                <a:cs typeface="Arial"/>
              </a:rPr>
              <a:t>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Select Adjust</a:t>
            </a:r>
            <a:r>
              <a:rPr sz="1800" spc="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button</a:t>
            </a:r>
            <a:endParaRPr sz="1800">
              <a:latin typeface="Trebuchet MS"/>
              <a:cs typeface="Trebuchet MS"/>
            </a:endParaRPr>
          </a:p>
          <a:p>
            <a:pPr marL="12700" algn="just">
              <a:lnSpc>
                <a:spcPct val="100000"/>
              </a:lnSpc>
              <a:spcBef>
                <a:spcPts val="1010"/>
              </a:spcBef>
            </a:pPr>
            <a:r>
              <a:rPr sz="1450" spc="235" dirty="0">
                <a:solidFill>
                  <a:srgbClr val="90C225"/>
                </a:solidFill>
                <a:latin typeface="Arial"/>
                <a:cs typeface="Arial"/>
              </a:rPr>
              <a:t>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Input the any adjustments in the </a:t>
            </a:r>
            <a:r>
              <a:rPr sz="1800" u="heavy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new claim </a:t>
            </a:r>
            <a:r>
              <a:rPr sz="1800" u="heavy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listing</a:t>
            </a:r>
            <a:r>
              <a:rPr sz="1800" u="heavy" spc="16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 </a:t>
            </a:r>
            <a:r>
              <a:rPr sz="1800" u="heavy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grid</a:t>
            </a:r>
            <a:endParaRPr sz="1800">
              <a:latin typeface="Trebuchet MS"/>
              <a:cs typeface="Trebuchet MS"/>
            </a:endParaRPr>
          </a:p>
          <a:p>
            <a:pPr marL="12700" algn="just">
              <a:lnSpc>
                <a:spcPct val="100000"/>
              </a:lnSpc>
              <a:spcBef>
                <a:spcPts val="994"/>
              </a:spcBef>
            </a:pPr>
            <a:r>
              <a:rPr sz="1450" spc="235" dirty="0">
                <a:solidFill>
                  <a:srgbClr val="90C225"/>
                </a:solidFill>
                <a:latin typeface="Arial"/>
                <a:cs typeface="Arial"/>
              </a:rPr>
              <a:t>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Select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the facility being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adjusted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and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make</a:t>
            </a:r>
            <a:r>
              <a:rPr sz="1800" spc="1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changes</a:t>
            </a:r>
            <a:endParaRPr sz="1800">
              <a:latin typeface="Trebuchet MS"/>
              <a:cs typeface="Trebuchet MS"/>
            </a:endParaRPr>
          </a:p>
          <a:p>
            <a:pPr marL="12700" algn="just">
              <a:lnSpc>
                <a:spcPct val="100000"/>
              </a:lnSpc>
              <a:spcBef>
                <a:spcPts val="994"/>
              </a:spcBef>
            </a:pPr>
            <a:r>
              <a:rPr sz="1450" spc="240" dirty="0">
                <a:solidFill>
                  <a:srgbClr val="90C225"/>
                </a:solidFill>
                <a:latin typeface="Arial"/>
                <a:cs typeface="Arial"/>
              </a:rPr>
              <a:t>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Select Calculate and Add to claim</a:t>
            </a:r>
            <a:r>
              <a:rPr sz="1800" spc="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summary</a:t>
            </a:r>
            <a:endParaRPr sz="1800">
              <a:latin typeface="Trebuchet MS"/>
              <a:cs typeface="Trebuchet MS"/>
            </a:endParaRPr>
          </a:p>
          <a:p>
            <a:pPr marL="12700" algn="just">
              <a:lnSpc>
                <a:spcPct val="100000"/>
              </a:lnSpc>
              <a:spcBef>
                <a:spcPts val="1010"/>
              </a:spcBef>
            </a:pPr>
            <a:r>
              <a:rPr sz="1450" spc="235" dirty="0">
                <a:solidFill>
                  <a:srgbClr val="90C225"/>
                </a:solidFill>
                <a:latin typeface="Arial"/>
                <a:cs typeface="Arial"/>
              </a:rPr>
              <a:t>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Click </a:t>
            </a:r>
            <a:r>
              <a:rPr sz="1800" spc="-15" dirty="0">
                <a:solidFill>
                  <a:srgbClr val="404040"/>
                </a:solidFill>
                <a:latin typeface="Trebuchet MS"/>
                <a:cs typeface="Trebuchet MS"/>
              </a:rPr>
              <a:t>View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Claim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Summary 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to</a:t>
            </a:r>
            <a:r>
              <a:rPr sz="1800" u="heavy" spc="-1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 </a:t>
            </a:r>
            <a:r>
              <a:rPr sz="1800" u="heavy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submit</a:t>
            </a:r>
            <a:r>
              <a:rPr sz="1800" spc="1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adjustment</a:t>
            </a:r>
            <a:endParaRPr sz="1800">
              <a:latin typeface="Trebuchet MS"/>
              <a:cs typeface="Trebuchet MS"/>
            </a:endParaRPr>
          </a:p>
          <a:p>
            <a:pPr marL="12700" algn="just">
              <a:lnSpc>
                <a:spcPct val="100000"/>
              </a:lnSpc>
              <a:spcBef>
                <a:spcPts val="1000"/>
              </a:spcBef>
            </a:pPr>
            <a:r>
              <a:rPr sz="1450" spc="235" dirty="0">
                <a:solidFill>
                  <a:srgbClr val="90C225"/>
                </a:solidFill>
                <a:latin typeface="Arial"/>
                <a:cs typeface="Arial"/>
              </a:rPr>
              <a:t>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Adjustment must be certified by the claims</a:t>
            </a:r>
            <a:r>
              <a:rPr sz="1800" spc="1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certifier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4" name="Slide 26">
            <a:hlinkClick r:id="" action="ppaction://media"/>
            <a:extLst>
              <a:ext uri="{FF2B5EF4-FFF2-40B4-BE49-F238E27FC236}">
                <a16:creationId xmlns:a16="http://schemas.microsoft.com/office/drawing/2014/main" id="{095EC4E7-9F50-4C34-8B72-6B7946FA35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49200" y="55626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41291" y="1459991"/>
            <a:ext cx="0" cy="3937000"/>
          </a:xfrm>
          <a:custGeom>
            <a:avLst/>
            <a:gdLst/>
            <a:ahLst/>
            <a:cxnLst/>
            <a:rect l="l" t="t" r="r" b="b"/>
            <a:pathLst>
              <a:path h="3937000">
                <a:moveTo>
                  <a:pt x="0" y="0"/>
                </a:moveTo>
                <a:lnTo>
                  <a:pt x="0" y="3937000"/>
                </a:lnTo>
              </a:path>
            </a:pathLst>
          </a:custGeom>
          <a:ln w="12192">
            <a:solidFill>
              <a:srgbClr val="90C2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22172" y="3129153"/>
            <a:ext cx="30200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CARES</a:t>
            </a:r>
            <a:r>
              <a:rPr sz="3600" spc="-95" dirty="0"/>
              <a:t> </a:t>
            </a:r>
            <a:r>
              <a:rPr sz="3600" dirty="0"/>
              <a:t>Support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4733671" y="2196846"/>
            <a:ext cx="38080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1450" spc="235" dirty="0">
                <a:solidFill>
                  <a:srgbClr val="90C225"/>
                </a:solidFill>
                <a:latin typeface="Arial"/>
                <a:cs typeface="Arial"/>
              </a:rPr>
              <a:t>	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CACFP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Staff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will be available</a:t>
            </a:r>
            <a:r>
              <a:rPr sz="1800" b="1" spc="-1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for  system</a:t>
            </a:r>
            <a:r>
              <a:rPr sz="1800" b="1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support.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33671" y="3273044"/>
            <a:ext cx="418972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3545" algn="l"/>
              </a:tabLst>
            </a:pPr>
            <a:r>
              <a:rPr sz="1450" spc="235" dirty="0">
                <a:solidFill>
                  <a:srgbClr val="90C225"/>
                </a:solidFill>
                <a:latin typeface="Arial"/>
                <a:cs typeface="Arial"/>
              </a:rPr>
              <a:t>	</a:t>
            </a:r>
            <a:r>
              <a:rPr lang="en-US" b="1" dirty="0">
                <a:solidFill>
                  <a:srgbClr val="404040"/>
                </a:solidFill>
                <a:latin typeface="Trebuchet MS"/>
                <a:cs typeface="Arial"/>
              </a:rPr>
              <a:t>Contact your Nutrition Program 	Specialist via e-mail or phone.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33671" y="4076192"/>
            <a:ext cx="4257924" cy="8156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endParaRPr lang="en-US" sz="1450" spc="235" dirty="0">
              <a:solidFill>
                <a:srgbClr val="90C225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1450" spc="235" dirty="0">
                <a:solidFill>
                  <a:srgbClr val="90C225"/>
                </a:solidFill>
                <a:latin typeface="Arial"/>
                <a:cs typeface="Arial"/>
              </a:rPr>
              <a:t>	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Client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Support: (609)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984-1</a:t>
            </a:r>
            <a:r>
              <a:rPr lang="en-US" sz="1800" b="1" dirty="0">
                <a:solidFill>
                  <a:srgbClr val="404040"/>
                </a:solidFill>
                <a:latin typeface="Trebuchet MS"/>
                <a:cs typeface="Trebuchet MS"/>
              </a:rPr>
              <a:t>250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lang="en-US" b="1" dirty="0">
                <a:solidFill>
                  <a:srgbClr val="404040"/>
                </a:solidFill>
                <a:latin typeface="Trebuchet MS"/>
                <a:cs typeface="Trebuchet MS"/>
              </a:rPr>
              <a:t>		                 NJCARES@ag.nj.gov</a:t>
            </a:r>
            <a:endParaRPr sz="1800" dirty="0">
              <a:latin typeface="Trebuchet MS"/>
              <a:cs typeface="Trebuchet MS"/>
            </a:endParaRP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FFF794-2D52-45C1-9A06-2C40A7A29D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30200" y="57150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13713" y="867282"/>
            <a:ext cx="6666230" cy="1489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70660" marR="5080" indent="-1458595">
              <a:lnSpc>
                <a:spcPct val="100000"/>
              </a:lnSpc>
              <a:spcBef>
                <a:spcPts val="105"/>
              </a:spcBef>
            </a:pPr>
            <a:r>
              <a:rPr sz="3200" spc="-45" dirty="0">
                <a:solidFill>
                  <a:srgbClr val="000000"/>
                </a:solidFill>
              </a:rPr>
              <a:t>CONTACT </a:t>
            </a:r>
            <a:r>
              <a:rPr sz="3200" spc="-5" dirty="0">
                <a:solidFill>
                  <a:srgbClr val="000000"/>
                </a:solidFill>
              </a:rPr>
              <a:t>YOUR </a:t>
            </a:r>
            <a:r>
              <a:rPr sz="3200" spc="-105" dirty="0">
                <a:solidFill>
                  <a:srgbClr val="000000"/>
                </a:solidFill>
              </a:rPr>
              <a:t>PAYMENT</a:t>
            </a:r>
            <a:r>
              <a:rPr sz="3200" spc="-210" dirty="0">
                <a:solidFill>
                  <a:srgbClr val="000000"/>
                </a:solidFill>
              </a:rPr>
              <a:t> </a:t>
            </a:r>
            <a:r>
              <a:rPr sz="3200" dirty="0">
                <a:solidFill>
                  <a:srgbClr val="000000"/>
                </a:solidFill>
              </a:rPr>
              <a:t>SPECIALIST  CHRISTINE</a:t>
            </a:r>
            <a:r>
              <a:rPr sz="3200" spc="-15" dirty="0">
                <a:solidFill>
                  <a:srgbClr val="000000"/>
                </a:solidFill>
              </a:rPr>
              <a:t> </a:t>
            </a:r>
            <a:r>
              <a:rPr sz="3200" dirty="0">
                <a:solidFill>
                  <a:srgbClr val="000000"/>
                </a:solidFill>
              </a:rPr>
              <a:t>JOHNSON</a:t>
            </a:r>
            <a:endParaRPr sz="3200"/>
          </a:p>
          <a:p>
            <a:pPr marL="125095" algn="ctr">
              <a:lnSpc>
                <a:spcPct val="100000"/>
              </a:lnSpc>
            </a:pPr>
            <a:r>
              <a:rPr sz="3200" spc="-5" dirty="0">
                <a:solidFill>
                  <a:srgbClr val="000000"/>
                </a:solidFill>
              </a:rPr>
              <a:t>(609)</a:t>
            </a:r>
            <a:r>
              <a:rPr sz="3200" spc="-20" dirty="0">
                <a:solidFill>
                  <a:srgbClr val="000000"/>
                </a:solidFill>
              </a:rPr>
              <a:t> </a:t>
            </a:r>
            <a:r>
              <a:rPr sz="3200" spc="-5" dirty="0">
                <a:solidFill>
                  <a:srgbClr val="000000"/>
                </a:solidFill>
              </a:rPr>
              <a:t>984-1266</a:t>
            </a:r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3224783" y="2880360"/>
            <a:ext cx="3246120" cy="33284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1258BA-E1A2-4D30-83F4-2A9EF5667F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0" y="54864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55419" y="906780"/>
            <a:ext cx="9136380" cy="5951220"/>
            <a:chOff x="1455419" y="906780"/>
            <a:chExt cx="9136380" cy="5951220"/>
          </a:xfrm>
        </p:grpSpPr>
        <p:sp>
          <p:nvSpPr>
            <p:cNvPr id="3" name="object 3"/>
            <p:cNvSpPr/>
            <p:nvPr/>
          </p:nvSpPr>
          <p:spPr>
            <a:xfrm>
              <a:off x="6400799" y="906780"/>
              <a:ext cx="4191000" cy="465582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473648" y="1290692"/>
              <a:ext cx="4375785" cy="4180840"/>
            </a:xfrm>
            <a:custGeom>
              <a:avLst/>
              <a:gdLst/>
              <a:ahLst/>
              <a:cxnLst/>
              <a:rect l="l" t="t" r="r" b="b"/>
              <a:pathLst>
                <a:path w="4375784" h="4180840">
                  <a:moveTo>
                    <a:pt x="2190755" y="0"/>
                  </a:moveTo>
                  <a:lnTo>
                    <a:pt x="2076862" y="2336"/>
                  </a:lnTo>
                  <a:lnTo>
                    <a:pt x="1965483" y="12017"/>
                  </a:lnTo>
                  <a:lnTo>
                    <a:pt x="1856548" y="24035"/>
                  </a:lnTo>
                  <a:lnTo>
                    <a:pt x="1750127" y="43063"/>
                  </a:lnTo>
                  <a:lnTo>
                    <a:pt x="1643671" y="64762"/>
                  </a:lnTo>
                  <a:lnTo>
                    <a:pt x="1539693" y="93471"/>
                  </a:lnTo>
                  <a:lnTo>
                    <a:pt x="1438230" y="127187"/>
                  </a:lnTo>
                  <a:lnTo>
                    <a:pt x="1336732" y="165243"/>
                  </a:lnTo>
                  <a:lnTo>
                    <a:pt x="1240191" y="205970"/>
                  </a:lnTo>
                  <a:lnTo>
                    <a:pt x="1146130" y="251704"/>
                  </a:lnTo>
                  <a:lnTo>
                    <a:pt x="1054513" y="301778"/>
                  </a:lnTo>
                  <a:lnTo>
                    <a:pt x="965409" y="356859"/>
                  </a:lnTo>
                  <a:lnTo>
                    <a:pt x="878785" y="414611"/>
                  </a:lnTo>
                  <a:lnTo>
                    <a:pt x="797084" y="476703"/>
                  </a:lnTo>
                  <a:lnTo>
                    <a:pt x="717861" y="543802"/>
                  </a:lnTo>
                  <a:lnTo>
                    <a:pt x="641118" y="613237"/>
                  </a:lnTo>
                  <a:lnTo>
                    <a:pt x="569333" y="685344"/>
                  </a:lnTo>
                  <a:lnTo>
                    <a:pt x="500026" y="761790"/>
                  </a:lnTo>
                  <a:lnTo>
                    <a:pt x="435677" y="840906"/>
                  </a:lnTo>
                  <a:lnTo>
                    <a:pt x="373773" y="922360"/>
                  </a:lnTo>
                  <a:lnTo>
                    <a:pt x="316861" y="1006150"/>
                  </a:lnTo>
                  <a:lnTo>
                    <a:pt x="264869" y="1094948"/>
                  </a:lnTo>
                  <a:lnTo>
                    <a:pt x="215359" y="1185848"/>
                  </a:lnTo>
                  <a:lnTo>
                    <a:pt x="173280" y="1276883"/>
                  </a:lnTo>
                  <a:lnTo>
                    <a:pt x="133672" y="1372724"/>
                  </a:lnTo>
                  <a:lnTo>
                    <a:pt x="99015" y="1468532"/>
                  </a:lnTo>
                  <a:lnTo>
                    <a:pt x="69313" y="1569147"/>
                  </a:lnTo>
                  <a:lnTo>
                    <a:pt x="44558" y="1669762"/>
                  </a:lnTo>
                  <a:lnTo>
                    <a:pt x="24754" y="1772747"/>
                  </a:lnTo>
                  <a:lnTo>
                    <a:pt x="12377" y="1878170"/>
                  </a:lnTo>
                  <a:lnTo>
                    <a:pt x="2475" y="1983558"/>
                  </a:lnTo>
                  <a:lnTo>
                    <a:pt x="0" y="2091351"/>
                  </a:lnTo>
                  <a:lnTo>
                    <a:pt x="2475" y="2199176"/>
                  </a:lnTo>
                  <a:lnTo>
                    <a:pt x="12377" y="2304565"/>
                  </a:lnTo>
                  <a:lnTo>
                    <a:pt x="24754" y="2409954"/>
                  </a:lnTo>
                  <a:lnTo>
                    <a:pt x="44558" y="2512972"/>
                  </a:lnTo>
                  <a:lnTo>
                    <a:pt x="69313" y="2613588"/>
                  </a:lnTo>
                  <a:lnTo>
                    <a:pt x="99015" y="2711799"/>
                  </a:lnTo>
                  <a:lnTo>
                    <a:pt x="133672" y="2810011"/>
                  </a:lnTo>
                  <a:lnTo>
                    <a:pt x="173280" y="2903448"/>
                  </a:lnTo>
                  <a:lnTo>
                    <a:pt x="215359" y="2996853"/>
                  </a:lnTo>
                  <a:lnTo>
                    <a:pt x="264869" y="3085483"/>
                  </a:lnTo>
                  <a:lnTo>
                    <a:pt x="316861" y="3174148"/>
                  </a:lnTo>
                  <a:lnTo>
                    <a:pt x="373773" y="3257971"/>
                  </a:lnTo>
                  <a:lnTo>
                    <a:pt x="435677" y="3339425"/>
                  </a:lnTo>
                  <a:lnTo>
                    <a:pt x="500026" y="3418475"/>
                  </a:lnTo>
                  <a:lnTo>
                    <a:pt x="569333" y="3495121"/>
                  </a:lnTo>
                  <a:lnTo>
                    <a:pt x="641118" y="3566994"/>
                  </a:lnTo>
                  <a:lnTo>
                    <a:pt x="717861" y="3636463"/>
                  </a:lnTo>
                  <a:lnTo>
                    <a:pt x="797084" y="3703528"/>
                  </a:lnTo>
                  <a:lnTo>
                    <a:pt x="878785" y="3765820"/>
                  </a:lnTo>
                  <a:lnTo>
                    <a:pt x="965409" y="3823305"/>
                  </a:lnTo>
                  <a:lnTo>
                    <a:pt x="1054513" y="3878420"/>
                  </a:lnTo>
                  <a:lnTo>
                    <a:pt x="1146130" y="3928727"/>
                  </a:lnTo>
                  <a:lnTo>
                    <a:pt x="1240191" y="3974228"/>
                  </a:lnTo>
                  <a:lnTo>
                    <a:pt x="1336732" y="4014954"/>
                  </a:lnTo>
                  <a:lnTo>
                    <a:pt x="1438230" y="4053278"/>
                  </a:lnTo>
                  <a:lnTo>
                    <a:pt x="1539693" y="4086827"/>
                  </a:lnTo>
                  <a:lnTo>
                    <a:pt x="1643671" y="4115569"/>
                  </a:lnTo>
                  <a:lnTo>
                    <a:pt x="1750127" y="4137135"/>
                  </a:lnTo>
                  <a:lnTo>
                    <a:pt x="1856548" y="4156293"/>
                  </a:lnTo>
                  <a:lnTo>
                    <a:pt x="1965483" y="4168270"/>
                  </a:lnTo>
                  <a:lnTo>
                    <a:pt x="2076862" y="4177851"/>
                  </a:lnTo>
                  <a:lnTo>
                    <a:pt x="2190755" y="4180248"/>
                  </a:lnTo>
                  <a:lnTo>
                    <a:pt x="2302135" y="4177851"/>
                  </a:lnTo>
                  <a:lnTo>
                    <a:pt x="2413549" y="4168270"/>
                  </a:lnTo>
                  <a:lnTo>
                    <a:pt x="2524928" y="4156293"/>
                  </a:lnTo>
                  <a:lnTo>
                    <a:pt x="2631384" y="4137135"/>
                  </a:lnTo>
                  <a:lnTo>
                    <a:pt x="2737806" y="4115569"/>
                  </a:lnTo>
                  <a:lnTo>
                    <a:pt x="2841783" y="4086827"/>
                  </a:lnTo>
                  <a:lnTo>
                    <a:pt x="2943281" y="4053278"/>
                  </a:lnTo>
                  <a:lnTo>
                    <a:pt x="3042300" y="4014954"/>
                  </a:lnTo>
                  <a:lnTo>
                    <a:pt x="3138840" y="3974228"/>
                  </a:lnTo>
                  <a:lnTo>
                    <a:pt x="3232902" y="3928727"/>
                  </a:lnTo>
                  <a:lnTo>
                    <a:pt x="3324484" y="3878420"/>
                  </a:lnTo>
                  <a:lnTo>
                    <a:pt x="3413553" y="3823305"/>
                  </a:lnTo>
                  <a:lnTo>
                    <a:pt x="3500316" y="3765820"/>
                  </a:lnTo>
                  <a:lnTo>
                    <a:pt x="3581913" y="3703528"/>
                  </a:lnTo>
                  <a:lnTo>
                    <a:pt x="3661101" y="3636463"/>
                  </a:lnTo>
                  <a:lnTo>
                    <a:pt x="3737879" y="3566994"/>
                  </a:lnTo>
                  <a:lnTo>
                    <a:pt x="3809837" y="3495121"/>
                  </a:lnTo>
                  <a:lnTo>
                    <a:pt x="3879040" y="3418475"/>
                  </a:lnTo>
                  <a:lnTo>
                    <a:pt x="3943423" y="3339425"/>
                  </a:lnTo>
                  <a:lnTo>
                    <a:pt x="4005396" y="3257971"/>
                  </a:lnTo>
                  <a:lnTo>
                    <a:pt x="4062205" y="3174148"/>
                  </a:lnTo>
                  <a:lnTo>
                    <a:pt x="4114193" y="3085483"/>
                  </a:lnTo>
                  <a:lnTo>
                    <a:pt x="4163772" y="2996853"/>
                  </a:lnTo>
                  <a:lnTo>
                    <a:pt x="4208186" y="2903448"/>
                  </a:lnTo>
                  <a:lnTo>
                    <a:pt x="4245370" y="2810011"/>
                  </a:lnTo>
                  <a:lnTo>
                    <a:pt x="4280144" y="2711799"/>
                  </a:lnTo>
                  <a:lnTo>
                    <a:pt x="4309753" y="2613588"/>
                  </a:lnTo>
                  <a:lnTo>
                    <a:pt x="4334542" y="2512972"/>
                  </a:lnTo>
                  <a:lnTo>
                    <a:pt x="4354167" y="2409954"/>
                  </a:lnTo>
                  <a:lnTo>
                    <a:pt x="4366562" y="2304565"/>
                  </a:lnTo>
                  <a:lnTo>
                    <a:pt x="4375169" y="2213713"/>
                  </a:lnTo>
                  <a:lnTo>
                    <a:pt x="4375169" y="1969021"/>
                  </a:lnTo>
                  <a:lnTo>
                    <a:pt x="4366562" y="1878170"/>
                  </a:lnTo>
                  <a:lnTo>
                    <a:pt x="4354167" y="1772747"/>
                  </a:lnTo>
                  <a:lnTo>
                    <a:pt x="4334542" y="1669762"/>
                  </a:lnTo>
                  <a:lnTo>
                    <a:pt x="4309753" y="1569147"/>
                  </a:lnTo>
                  <a:lnTo>
                    <a:pt x="4280144" y="1468532"/>
                  </a:lnTo>
                  <a:lnTo>
                    <a:pt x="4245370" y="1372724"/>
                  </a:lnTo>
                  <a:lnTo>
                    <a:pt x="4208186" y="1276883"/>
                  </a:lnTo>
                  <a:lnTo>
                    <a:pt x="4163772" y="1185848"/>
                  </a:lnTo>
                  <a:lnTo>
                    <a:pt x="4114193" y="1094948"/>
                  </a:lnTo>
                  <a:lnTo>
                    <a:pt x="4062205" y="1006150"/>
                  </a:lnTo>
                  <a:lnTo>
                    <a:pt x="4005396" y="922360"/>
                  </a:lnTo>
                  <a:lnTo>
                    <a:pt x="3943423" y="840906"/>
                  </a:lnTo>
                  <a:lnTo>
                    <a:pt x="3879040" y="761790"/>
                  </a:lnTo>
                  <a:lnTo>
                    <a:pt x="3809837" y="685344"/>
                  </a:lnTo>
                  <a:lnTo>
                    <a:pt x="3737879" y="613237"/>
                  </a:lnTo>
                  <a:lnTo>
                    <a:pt x="3661101" y="543802"/>
                  </a:lnTo>
                  <a:lnTo>
                    <a:pt x="3581913" y="476703"/>
                  </a:lnTo>
                  <a:lnTo>
                    <a:pt x="3500316" y="414611"/>
                  </a:lnTo>
                  <a:lnTo>
                    <a:pt x="3413553" y="356859"/>
                  </a:lnTo>
                  <a:lnTo>
                    <a:pt x="3324484" y="301778"/>
                  </a:lnTo>
                  <a:lnTo>
                    <a:pt x="3232902" y="251704"/>
                  </a:lnTo>
                  <a:lnTo>
                    <a:pt x="3138840" y="205970"/>
                  </a:lnTo>
                  <a:lnTo>
                    <a:pt x="3042300" y="165243"/>
                  </a:lnTo>
                  <a:lnTo>
                    <a:pt x="2943281" y="127187"/>
                  </a:lnTo>
                  <a:lnTo>
                    <a:pt x="2841783" y="93471"/>
                  </a:lnTo>
                  <a:lnTo>
                    <a:pt x="2737806" y="64762"/>
                  </a:lnTo>
                  <a:lnTo>
                    <a:pt x="2631384" y="43063"/>
                  </a:lnTo>
                  <a:lnTo>
                    <a:pt x="2524928" y="24035"/>
                  </a:lnTo>
                  <a:lnTo>
                    <a:pt x="2413549" y="12017"/>
                  </a:lnTo>
                  <a:lnTo>
                    <a:pt x="2302135" y="2336"/>
                  </a:lnTo>
                  <a:lnTo>
                    <a:pt x="21907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592468" y="1374482"/>
              <a:ext cx="4146550" cy="4013200"/>
            </a:xfrm>
            <a:custGeom>
              <a:avLst/>
              <a:gdLst/>
              <a:ahLst/>
              <a:cxnLst/>
              <a:rect l="l" t="t" r="r" b="b"/>
              <a:pathLst>
                <a:path w="4146550" h="4013200">
                  <a:moveTo>
                    <a:pt x="2074415" y="0"/>
                  </a:moveTo>
                  <a:lnTo>
                    <a:pt x="1967959" y="2670"/>
                  </a:lnTo>
                  <a:lnTo>
                    <a:pt x="1861503" y="9680"/>
                  </a:lnTo>
                  <a:lnTo>
                    <a:pt x="1757560" y="24035"/>
                  </a:lnTo>
                  <a:lnTo>
                    <a:pt x="1656062" y="40726"/>
                  </a:lnTo>
                  <a:lnTo>
                    <a:pt x="1557043" y="62425"/>
                  </a:lnTo>
                  <a:lnTo>
                    <a:pt x="1458023" y="91134"/>
                  </a:lnTo>
                  <a:lnTo>
                    <a:pt x="1361483" y="122180"/>
                  </a:lnTo>
                  <a:lnTo>
                    <a:pt x="1267422" y="158233"/>
                  </a:lnTo>
                  <a:lnTo>
                    <a:pt x="1175839" y="198960"/>
                  </a:lnTo>
                  <a:lnTo>
                    <a:pt x="1084222" y="242023"/>
                  </a:lnTo>
                  <a:lnTo>
                    <a:pt x="997598" y="290094"/>
                  </a:lnTo>
                  <a:lnTo>
                    <a:pt x="913417" y="342838"/>
                  </a:lnTo>
                  <a:lnTo>
                    <a:pt x="834230" y="397920"/>
                  </a:lnTo>
                  <a:lnTo>
                    <a:pt x="755007" y="457675"/>
                  </a:lnTo>
                  <a:lnTo>
                    <a:pt x="678264" y="522437"/>
                  </a:lnTo>
                  <a:lnTo>
                    <a:pt x="606479" y="587199"/>
                  </a:lnTo>
                  <a:lnTo>
                    <a:pt x="539651" y="656635"/>
                  </a:lnTo>
                  <a:lnTo>
                    <a:pt x="472789" y="730744"/>
                  </a:lnTo>
                  <a:lnTo>
                    <a:pt x="410919" y="807524"/>
                  </a:lnTo>
                  <a:lnTo>
                    <a:pt x="353973" y="883970"/>
                  </a:lnTo>
                  <a:lnTo>
                    <a:pt x="299540" y="965423"/>
                  </a:lnTo>
                  <a:lnTo>
                    <a:pt x="250030" y="1049214"/>
                  </a:lnTo>
                  <a:lnTo>
                    <a:pt x="205444" y="1138011"/>
                  </a:lnTo>
                  <a:lnTo>
                    <a:pt x="163378" y="1226642"/>
                  </a:lnTo>
                  <a:lnTo>
                    <a:pt x="126246" y="1317676"/>
                  </a:lnTo>
                  <a:lnTo>
                    <a:pt x="94068" y="1411081"/>
                  </a:lnTo>
                  <a:lnTo>
                    <a:pt x="64362" y="1506922"/>
                  </a:lnTo>
                  <a:lnTo>
                    <a:pt x="42083" y="1602730"/>
                  </a:lnTo>
                  <a:lnTo>
                    <a:pt x="24754" y="1700941"/>
                  </a:lnTo>
                  <a:lnTo>
                    <a:pt x="9901" y="1801557"/>
                  </a:lnTo>
                  <a:lnTo>
                    <a:pt x="2475" y="1904575"/>
                  </a:lnTo>
                  <a:lnTo>
                    <a:pt x="0" y="2007560"/>
                  </a:lnTo>
                  <a:lnTo>
                    <a:pt x="2475" y="2110579"/>
                  </a:lnTo>
                  <a:lnTo>
                    <a:pt x="9901" y="2213598"/>
                  </a:lnTo>
                  <a:lnTo>
                    <a:pt x="24754" y="2311809"/>
                  </a:lnTo>
                  <a:lnTo>
                    <a:pt x="42083" y="2412424"/>
                  </a:lnTo>
                  <a:lnTo>
                    <a:pt x="64362" y="2508232"/>
                  </a:lnTo>
                  <a:lnTo>
                    <a:pt x="94068" y="2604040"/>
                  </a:lnTo>
                  <a:lnTo>
                    <a:pt x="126246" y="2697478"/>
                  </a:lnTo>
                  <a:lnTo>
                    <a:pt x="163378" y="2788512"/>
                  </a:lnTo>
                  <a:lnTo>
                    <a:pt x="205444" y="2877143"/>
                  </a:lnTo>
                  <a:lnTo>
                    <a:pt x="250030" y="2963370"/>
                  </a:lnTo>
                  <a:lnTo>
                    <a:pt x="299540" y="3047227"/>
                  </a:lnTo>
                  <a:lnTo>
                    <a:pt x="353973" y="3128680"/>
                  </a:lnTo>
                  <a:lnTo>
                    <a:pt x="410919" y="3207730"/>
                  </a:lnTo>
                  <a:lnTo>
                    <a:pt x="472789" y="3281973"/>
                  </a:lnTo>
                  <a:lnTo>
                    <a:pt x="539651" y="3356249"/>
                  </a:lnTo>
                  <a:lnTo>
                    <a:pt x="606479" y="3425719"/>
                  </a:lnTo>
                  <a:lnTo>
                    <a:pt x="678264" y="3490381"/>
                  </a:lnTo>
                  <a:lnTo>
                    <a:pt x="755007" y="3555076"/>
                  </a:lnTo>
                  <a:lnTo>
                    <a:pt x="834230" y="3614964"/>
                  </a:lnTo>
                  <a:lnTo>
                    <a:pt x="913417" y="3670046"/>
                  </a:lnTo>
                  <a:lnTo>
                    <a:pt x="997598" y="3722757"/>
                  </a:lnTo>
                  <a:lnTo>
                    <a:pt x="1084222" y="3770661"/>
                  </a:lnTo>
                  <a:lnTo>
                    <a:pt x="1175839" y="3813791"/>
                  </a:lnTo>
                  <a:lnTo>
                    <a:pt x="1267422" y="3854518"/>
                  </a:lnTo>
                  <a:lnTo>
                    <a:pt x="1361483" y="3890437"/>
                  </a:lnTo>
                  <a:lnTo>
                    <a:pt x="1458023" y="3921583"/>
                  </a:lnTo>
                  <a:lnTo>
                    <a:pt x="1557043" y="3950326"/>
                  </a:lnTo>
                  <a:lnTo>
                    <a:pt x="1656062" y="3971891"/>
                  </a:lnTo>
                  <a:lnTo>
                    <a:pt x="1757560" y="3988649"/>
                  </a:lnTo>
                  <a:lnTo>
                    <a:pt x="1861503" y="4003037"/>
                  </a:lnTo>
                  <a:lnTo>
                    <a:pt x="1967959" y="4010214"/>
                  </a:lnTo>
                  <a:lnTo>
                    <a:pt x="2074415" y="4012617"/>
                  </a:lnTo>
                  <a:lnTo>
                    <a:pt x="2180836" y="4010214"/>
                  </a:lnTo>
                  <a:lnTo>
                    <a:pt x="2287292" y="4003037"/>
                  </a:lnTo>
                  <a:lnTo>
                    <a:pt x="2388790" y="3988649"/>
                  </a:lnTo>
                  <a:lnTo>
                    <a:pt x="2492733" y="3971891"/>
                  </a:lnTo>
                  <a:lnTo>
                    <a:pt x="2591752" y="3950326"/>
                  </a:lnTo>
                  <a:lnTo>
                    <a:pt x="2690771" y="3921583"/>
                  </a:lnTo>
                  <a:lnTo>
                    <a:pt x="2787312" y="3890437"/>
                  </a:lnTo>
                  <a:lnTo>
                    <a:pt x="2881373" y="3854518"/>
                  </a:lnTo>
                  <a:lnTo>
                    <a:pt x="2972990" y="3813791"/>
                  </a:lnTo>
                  <a:lnTo>
                    <a:pt x="3062094" y="3770661"/>
                  </a:lnTo>
                  <a:lnTo>
                    <a:pt x="3148718" y="3722757"/>
                  </a:lnTo>
                  <a:lnTo>
                    <a:pt x="3232898" y="3670046"/>
                  </a:lnTo>
                  <a:lnTo>
                    <a:pt x="3314703" y="3614964"/>
                  </a:lnTo>
                  <a:lnTo>
                    <a:pt x="3391481" y="3555076"/>
                  </a:lnTo>
                  <a:lnTo>
                    <a:pt x="3467914" y="3490381"/>
                  </a:lnTo>
                  <a:lnTo>
                    <a:pt x="3539872" y="3425719"/>
                  </a:lnTo>
                  <a:lnTo>
                    <a:pt x="3606665" y="3356249"/>
                  </a:lnTo>
                  <a:lnTo>
                    <a:pt x="3673458" y="3281973"/>
                  </a:lnTo>
                  <a:lnTo>
                    <a:pt x="3735431" y="3207730"/>
                  </a:lnTo>
                  <a:lnTo>
                    <a:pt x="3792240" y="3128680"/>
                  </a:lnTo>
                  <a:lnTo>
                    <a:pt x="3846638" y="3047227"/>
                  </a:lnTo>
                  <a:lnTo>
                    <a:pt x="3896217" y="2963370"/>
                  </a:lnTo>
                  <a:lnTo>
                    <a:pt x="3940975" y="2877143"/>
                  </a:lnTo>
                  <a:lnTo>
                    <a:pt x="3982979" y="2788512"/>
                  </a:lnTo>
                  <a:lnTo>
                    <a:pt x="4020163" y="2697478"/>
                  </a:lnTo>
                  <a:lnTo>
                    <a:pt x="4052183" y="2604040"/>
                  </a:lnTo>
                  <a:lnTo>
                    <a:pt x="4081792" y="2508232"/>
                  </a:lnTo>
                  <a:lnTo>
                    <a:pt x="4104171" y="2412424"/>
                  </a:lnTo>
                  <a:lnTo>
                    <a:pt x="4121730" y="2311809"/>
                  </a:lnTo>
                  <a:lnTo>
                    <a:pt x="4136535" y="2213598"/>
                  </a:lnTo>
                  <a:lnTo>
                    <a:pt x="4143765" y="2110579"/>
                  </a:lnTo>
                  <a:lnTo>
                    <a:pt x="4146175" y="2007560"/>
                  </a:lnTo>
                  <a:lnTo>
                    <a:pt x="4143765" y="1904575"/>
                  </a:lnTo>
                  <a:lnTo>
                    <a:pt x="4136535" y="1801557"/>
                  </a:lnTo>
                  <a:lnTo>
                    <a:pt x="4121730" y="1700941"/>
                  </a:lnTo>
                  <a:lnTo>
                    <a:pt x="4104171" y="1602730"/>
                  </a:lnTo>
                  <a:lnTo>
                    <a:pt x="4081792" y="1506922"/>
                  </a:lnTo>
                  <a:lnTo>
                    <a:pt x="4052183" y="1411081"/>
                  </a:lnTo>
                  <a:lnTo>
                    <a:pt x="4020163" y="1317676"/>
                  </a:lnTo>
                  <a:lnTo>
                    <a:pt x="3982979" y="1226642"/>
                  </a:lnTo>
                  <a:lnTo>
                    <a:pt x="3940975" y="1138011"/>
                  </a:lnTo>
                  <a:lnTo>
                    <a:pt x="3896217" y="1049214"/>
                  </a:lnTo>
                  <a:lnTo>
                    <a:pt x="3846638" y="965423"/>
                  </a:lnTo>
                  <a:lnTo>
                    <a:pt x="3792240" y="883970"/>
                  </a:lnTo>
                  <a:lnTo>
                    <a:pt x="3735431" y="807524"/>
                  </a:lnTo>
                  <a:lnTo>
                    <a:pt x="3673458" y="730744"/>
                  </a:lnTo>
                  <a:lnTo>
                    <a:pt x="3606665" y="656635"/>
                  </a:lnTo>
                  <a:lnTo>
                    <a:pt x="3539872" y="587199"/>
                  </a:lnTo>
                  <a:lnTo>
                    <a:pt x="3467914" y="522437"/>
                  </a:lnTo>
                  <a:lnTo>
                    <a:pt x="3391481" y="457675"/>
                  </a:lnTo>
                  <a:lnTo>
                    <a:pt x="3314703" y="397920"/>
                  </a:lnTo>
                  <a:lnTo>
                    <a:pt x="3232898" y="342838"/>
                  </a:lnTo>
                  <a:lnTo>
                    <a:pt x="3148718" y="290094"/>
                  </a:lnTo>
                  <a:lnTo>
                    <a:pt x="3062094" y="242023"/>
                  </a:lnTo>
                  <a:lnTo>
                    <a:pt x="2972990" y="198960"/>
                  </a:lnTo>
                  <a:lnTo>
                    <a:pt x="2881373" y="158233"/>
                  </a:lnTo>
                  <a:lnTo>
                    <a:pt x="2787312" y="122180"/>
                  </a:lnTo>
                  <a:lnTo>
                    <a:pt x="2690771" y="91134"/>
                  </a:lnTo>
                  <a:lnTo>
                    <a:pt x="2591752" y="62425"/>
                  </a:lnTo>
                  <a:lnTo>
                    <a:pt x="2492733" y="40726"/>
                  </a:lnTo>
                  <a:lnTo>
                    <a:pt x="2388790" y="24035"/>
                  </a:lnTo>
                  <a:lnTo>
                    <a:pt x="2287292" y="9680"/>
                  </a:lnTo>
                  <a:lnTo>
                    <a:pt x="2180836" y="2670"/>
                  </a:lnTo>
                  <a:lnTo>
                    <a:pt x="2074415" y="0"/>
                  </a:lnTo>
                  <a:close/>
                </a:path>
              </a:pathLst>
            </a:custGeom>
            <a:solidFill>
              <a:srgbClr val="712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812786" y="1673924"/>
              <a:ext cx="3686175" cy="3919220"/>
            </a:xfrm>
            <a:custGeom>
              <a:avLst/>
              <a:gdLst/>
              <a:ahLst/>
              <a:cxnLst/>
              <a:rect l="l" t="t" r="r" b="b"/>
              <a:pathLst>
                <a:path w="3686175" h="3919220">
                  <a:moveTo>
                    <a:pt x="1688215" y="0"/>
                  </a:moveTo>
                  <a:lnTo>
                    <a:pt x="1609028" y="31379"/>
                  </a:lnTo>
                  <a:lnTo>
                    <a:pt x="1554560" y="67098"/>
                  </a:lnTo>
                  <a:lnTo>
                    <a:pt x="1495135" y="107825"/>
                  </a:lnTo>
                  <a:lnTo>
                    <a:pt x="1438223" y="150889"/>
                  </a:lnTo>
                  <a:lnTo>
                    <a:pt x="1391192" y="189279"/>
                  </a:lnTo>
                  <a:lnTo>
                    <a:pt x="1354043" y="220658"/>
                  </a:lnTo>
                  <a:lnTo>
                    <a:pt x="1339204" y="239686"/>
                  </a:lnTo>
                  <a:lnTo>
                    <a:pt x="1339204" y="251704"/>
                  </a:lnTo>
                  <a:lnTo>
                    <a:pt x="1356522" y="421621"/>
                  </a:lnTo>
                  <a:lnTo>
                    <a:pt x="1383755" y="653964"/>
                  </a:lnTo>
                  <a:lnTo>
                    <a:pt x="1356522" y="663645"/>
                  </a:lnTo>
                  <a:lnTo>
                    <a:pt x="1341683" y="677999"/>
                  </a:lnTo>
                  <a:lnTo>
                    <a:pt x="1339204" y="683007"/>
                  </a:lnTo>
                  <a:lnTo>
                    <a:pt x="1339204" y="694691"/>
                  </a:lnTo>
                  <a:lnTo>
                    <a:pt x="1373840" y="730744"/>
                  </a:lnTo>
                  <a:lnTo>
                    <a:pt x="1393671" y="740425"/>
                  </a:lnTo>
                  <a:lnTo>
                    <a:pt x="1438223" y="1090074"/>
                  </a:lnTo>
                  <a:lnTo>
                    <a:pt x="1391192" y="1094881"/>
                  </a:lnTo>
                  <a:lnTo>
                    <a:pt x="1378798" y="1097284"/>
                  </a:lnTo>
                  <a:lnTo>
                    <a:pt x="1371361" y="1097284"/>
                  </a:lnTo>
                  <a:lnTo>
                    <a:pt x="1354043" y="1102058"/>
                  </a:lnTo>
                  <a:lnTo>
                    <a:pt x="1354043" y="1193092"/>
                  </a:lnTo>
                  <a:lnTo>
                    <a:pt x="1304533" y="1195496"/>
                  </a:lnTo>
                  <a:lnTo>
                    <a:pt x="1215430" y="1205077"/>
                  </a:lnTo>
                  <a:lnTo>
                    <a:pt x="1173357" y="1212254"/>
                  </a:lnTo>
                  <a:lnTo>
                    <a:pt x="1133728" y="1217061"/>
                  </a:lnTo>
                  <a:lnTo>
                    <a:pt x="1099092" y="1224238"/>
                  </a:lnTo>
                  <a:lnTo>
                    <a:pt x="1042146" y="1238626"/>
                  </a:lnTo>
                  <a:lnTo>
                    <a:pt x="1104016" y="1176334"/>
                  </a:lnTo>
                  <a:lnTo>
                    <a:pt x="1096613" y="1116446"/>
                  </a:lnTo>
                  <a:lnTo>
                    <a:pt x="1007475" y="1149962"/>
                  </a:lnTo>
                  <a:lnTo>
                    <a:pt x="1005031" y="1123623"/>
                  </a:lnTo>
                  <a:lnTo>
                    <a:pt x="985200" y="1126027"/>
                  </a:lnTo>
                  <a:lnTo>
                    <a:pt x="975318" y="1126027"/>
                  </a:lnTo>
                  <a:lnTo>
                    <a:pt x="953042" y="1128430"/>
                  </a:lnTo>
                  <a:lnTo>
                    <a:pt x="920851" y="1133204"/>
                  </a:lnTo>
                  <a:lnTo>
                    <a:pt x="881257" y="1138011"/>
                  </a:lnTo>
                  <a:lnTo>
                    <a:pt x="836671" y="1145188"/>
                  </a:lnTo>
                  <a:lnTo>
                    <a:pt x="747567" y="1164350"/>
                  </a:lnTo>
                  <a:lnTo>
                    <a:pt x="707973" y="1178738"/>
                  </a:lnTo>
                  <a:lnTo>
                    <a:pt x="673303" y="1207480"/>
                  </a:lnTo>
                  <a:lnTo>
                    <a:pt x="663421" y="1248207"/>
                  </a:lnTo>
                  <a:lnTo>
                    <a:pt x="663421" y="1279320"/>
                  </a:lnTo>
                  <a:lnTo>
                    <a:pt x="670824" y="1310466"/>
                  </a:lnTo>
                  <a:lnTo>
                    <a:pt x="680740" y="1344015"/>
                  </a:lnTo>
                  <a:lnTo>
                    <a:pt x="0" y="1444630"/>
                  </a:lnTo>
                  <a:lnTo>
                    <a:pt x="257429" y="2805270"/>
                  </a:lnTo>
                  <a:lnTo>
                    <a:pt x="1136207" y="2690301"/>
                  </a:lnTo>
                  <a:lnTo>
                    <a:pt x="1143644" y="2917870"/>
                  </a:lnTo>
                  <a:lnTo>
                    <a:pt x="1146123" y="2917870"/>
                  </a:lnTo>
                  <a:lnTo>
                    <a:pt x="1156004" y="2920273"/>
                  </a:lnTo>
                  <a:lnTo>
                    <a:pt x="1170878" y="2925047"/>
                  </a:lnTo>
                  <a:lnTo>
                    <a:pt x="1190675" y="2927450"/>
                  </a:lnTo>
                  <a:lnTo>
                    <a:pt x="1230269" y="3919186"/>
                  </a:lnTo>
                  <a:lnTo>
                    <a:pt x="1319407" y="3919186"/>
                  </a:lnTo>
                  <a:lnTo>
                    <a:pt x="1351564" y="3897628"/>
                  </a:lnTo>
                  <a:lnTo>
                    <a:pt x="1445625" y="2972951"/>
                  </a:lnTo>
                  <a:lnTo>
                    <a:pt x="1475338" y="2975354"/>
                  </a:lnTo>
                  <a:lnTo>
                    <a:pt x="1505051" y="2980161"/>
                  </a:lnTo>
                  <a:lnTo>
                    <a:pt x="1594154" y="2987339"/>
                  </a:lnTo>
                  <a:lnTo>
                    <a:pt x="1690694" y="2987339"/>
                  </a:lnTo>
                  <a:lnTo>
                    <a:pt x="1703089" y="2984935"/>
                  </a:lnTo>
                  <a:lnTo>
                    <a:pt x="1727844" y="2984935"/>
                  </a:lnTo>
                  <a:lnTo>
                    <a:pt x="1787235" y="3782645"/>
                  </a:lnTo>
                  <a:lnTo>
                    <a:pt x="1826863" y="3804203"/>
                  </a:lnTo>
                  <a:lnTo>
                    <a:pt x="1851618" y="3801807"/>
                  </a:lnTo>
                  <a:lnTo>
                    <a:pt x="1876373" y="3792226"/>
                  </a:lnTo>
                  <a:lnTo>
                    <a:pt x="1888733" y="3782645"/>
                  </a:lnTo>
                  <a:lnTo>
                    <a:pt x="1893691" y="3768270"/>
                  </a:lnTo>
                  <a:lnTo>
                    <a:pt x="1893691" y="3770667"/>
                  </a:lnTo>
                  <a:lnTo>
                    <a:pt x="1987752" y="2939435"/>
                  </a:lnTo>
                  <a:lnTo>
                    <a:pt x="2010028" y="2932224"/>
                  </a:lnTo>
                  <a:lnTo>
                    <a:pt x="2027346" y="2925047"/>
                  </a:lnTo>
                  <a:lnTo>
                    <a:pt x="2037262" y="2922643"/>
                  </a:lnTo>
                  <a:lnTo>
                    <a:pt x="2054580" y="2915466"/>
                  </a:lnTo>
                  <a:lnTo>
                    <a:pt x="2069453" y="2568120"/>
                  </a:lnTo>
                  <a:lnTo>
                    <a:pt x="3685884" y="2354906"/>
                  </a:lnTo>
                  <a:lnTo>
                    <a:pt x="3532328" y="924797"/>
                  </a:lnTo>
                  <a:lnTo>
                    <a:pt x="2794745" y="1037396"/>
                  </a:lnTo>
                  <a:lnTo>
                    <a:pt x="2799703" y="999073"/>
                  </a:lnTo>
                  <a:lnTo>
                    <a:pt x="2802182" y="984685"/>
                  </a:lnTo>
                  <a:lnTo>
                    <a:pt x="2802182" y="967927"/>
                  </a:lnTo>
                  <a:lnTo>
                    <a:pt x="2799703" y="963120"/>
                  </a:lnTo>
                  <a:lnTo>
                    <a:pt x="2794745" y="958346"/>
                  </a:lnTo>
                  <a:lnTo>
                    <a:pt x="2792266" y="953539"/>
                  </a:lnTo>
                  <a:lnTo>
                    <a:pt x="2779871" y="946362"/>
                  </a:lnTo>
                  <a:lnTo>
                    <a:pt x="2765032" y="941555"/>
                  </a:lnTo>
                  <a:lnTo>
                    <a:pt x="2722960" y="936781"/>
                  </a:lnTo>
                  <a:lnTo>
                    <a:pt x="2631377" y="936781"/>
                  </a:lnTo>
                  <a:lnTo>
                    <a:pt x="2594228" y="939185"/>
                  </a:lnTo>
                  <a:lnTo>
                    <a:pt x="2581867" y="939185"/>
                  </a:lnTo>
                  <a:lnTo>
                    <a:pt x="2571952" y="941555"/>
                  </a:lnTo>
                  <a:lnTo>
                    <a:pt x="2510082" y="941555"/>
                  </a:lnTo>
                  <a:lnTo>
                    <a:pt x="2502645" y="943958"/>
                  </a:lnTo>
                  <a:lnTo>
                    <a:pt x="2472933" y="975104"/>
                  </a:lnTo>
                  <a:lnTo>
                    <a:pt x="2458093" y="1013427"/>
                  </a:lnTo>
                  <a:lnTo>
                    <a:pt x="2448178" y="1054154"/>
                  </a:lnTo>
                  <a:lnTo>
                    <a:pt x="2443220" y="1082897"/>
                  </a:lnTo>
                  <a:lnTo>
                    <a:pt x="2438296" y="1085300"/>
                  </a:lnTo>
                  <a:lnTo>
                    <a:pt x="2334319" y="1030186"/>
                  </a:lnTo>
                  <a:lnTo>
                    <a:pt x="2284810" y="1068542"/>
                  </a:lnTo>
                  <a:lnTo>
                    <a:pt x="2304607" y="1104462"/>
                  </a:lnTo>
                  <a:lnTo>
                    <a:pt x="1690694" y="1197900"/>
                  </a:lnTo>
                  <a:lnTo>
                    <a:pt x="1690694" y="1190689"/>
                  </a:lnTo>
                  <a:lnTo>
                    <a:pt x="1683292" y="1190689"/>
                  </a:lnTo>
                  <a:lnTo>
                    <a:pt x="1710491" y="1128430"/>
                  </a:lnTo>
                  <a:lnTo>
                    <a:pt x="1693173" y="1118850"/>
                  </a:lnTo>
                  <a:lnTo>
                    <a:pt x="1690694" y="1118850"/>
                  </a:lnTo>
                  <a:lnTo>
                    <a:pt x="1675855" y="1111639"/>
                  </a:lnTo>
                  <a:lnTo>
                    <a:pt x="1661016" y="1106865"/>
                  </a:lnTo>
                  <a:lnTo>
                    <a:pt x="1618909" y="1097284"/>
                  </a:lnTo>
                  <a:lnTo>
                    <a:pt x="1594154" y="1092477"/>
                  </a:lnTo>
                  <a:lnTo>
                    <a:pt x="1564441" y="1087704"/>
                  </a:lnTo>
                  <a:lnTo>
                    <a:pt x="1549602" y="1087704"/>
                  </a:lnTo>
                  <a:lnTo>
                    <a:pt x="1544644" y="1085300"/>
                  </a:lnTo>
                  <a:lnTo>
                    <a:pt x="1539721" y="1034993"/>
                  </a:lnTo>
                  <a:lnTo>
                    <a:pt x="1561997" y="1037396"/>
                  </a:lnTo>
                  <a:lnTo>
                    <a:pt x="1586752" y="1037396"/>
                  </a:lnTo>
                  <a:lnTo>
                    <a:pt x="1616430" y="1039800"/>
                  </a:lnTo>
                  <a:lnTo>
                    <a:pt x="1680813" y="1039800"/>
                  </a:lnTo>
                  <a:lnTo>
                    <a:pt x="1740204" y="1030186"/>
                  </a:lnTo>
                  <a:lnTo>
                    <a:pt x="1779832" y="1011024"/>
                  </a:lnTo>
                  <a:lnTo>
                    <a:pt x="1797150" y="970297"/>
                  </a:lnTo>
                  <a:lnTo>
                    <a:pt x="1809511" y="876893"/>
                  </a:lnTo>
                  <a:lnTo>
                    <a:pt x="1811989" y="704372"/>
                  </a:lnTo>
                  <a:lnTo>
                    <a:pt x="1950637" y="718726"/>
                  </a:lnTo>
                  <a:lnTo>
                    <a:pt x="1958039" y="711716"/>
                  </a:lnTo>
                  <a:lnTo>
                    <a:pt x="1967955" y="697361"/>
                  </a:lnTo>
                  <a:lnTo>
                    <a:pt x="1980315" y="677999"/>
                  </a:lnTo>
                  <a:lnTo>
                    <a:pt x="1985273" y="658971"/>
                  </a:lnTo>
                  <a:lnTo>
                    <a:pt x="1980315" y="639609"/>
                  </a:lnTo>
                  <a:lnTo>
                    <a:pt x="1977836" y="634936"/>
                  </a:lnTo>
                  <a:lnTo>
                    <a:pt x="1962997" y="627592"/>
                  </a:lnTo>
                  <a:lnTo>
                    <a:pt x="1950637" y="625255"/>
                  </a:lnTo>
                  <a:lnTo>
                    <a:pt x="1930806" y="620581"/>
                  </a:lnTo>
                  <a:lnTo>
                    <a:pt x="1901127" y="615908"/>
                  </a:lnTo>
                  <a:lnTo>
                    <a:pt x="1861499" y="608564"/>
                  </a:lnTo>
                  <a:lnTo>
                    <a:pt x="1809511" y="603890"/>
                  </a:lnTo>
                  <a:lnTo>
                    <a:pt x="1804587" y="508082"/>
                  </a:lnTo>
                  <a:lnTo>
                    <a:pt x="1802108" y="421621"/>
                  </a:lnTo>
                  <a:lnTo>
                    <a:pt x="1797150" y="354522"/>
                  </a:lnTo>
                  <a:lnTo>
                    <a:pt x="1792193" y="309122"/>
                  </a:lnTo>
                  <a:lnTo>
                    <a:pt x="1804587" y="304449"/>
                  </a:lnTo>
                  <a:lnTo>
                    <a:pt x="1819426" y="297104"/>
                  </a:lnTo>
                  <a:lnTo>
                    <a:pt x="1861499" y="263722"/>
                  </a:lnTo>
                  <a:lnTo>
                    <a:pt x="1881296" y="215651"/>
                  </a:lnTo>
                  <a:lnTo>
                    <a:pt x="1876373" y="196623"/>
                  </a:lnTo>
                  <a:lnTo>
                    <a:pt x="1844181" y="170251"/>
                  </a:lnTo>
                  <a:lnTo>
                    <a:pt x="1814468" y="165577"/>
                  </a:lnTo>
                  <a:lnTo>
                    <a:pt x="1824384" y="153559"/>
                  </a:lnTo>
                  <a:lnTo>
                    <a:pt x="1831786" y="141542"/>
                  </a:lnTo>
                  <a:lnTo>
                    <a:pt x="1834265" y="127187"/>
                  </a:lnTo>
                  <a:lnTo>
                    <a:pt x="1831786" y="112833"/>
                  </a:lnTo>
                  <a:lnTo>
                    <a:pt x="1797150" y="76779"/>
                  </a:lnTo>
                  <a:lnTo>
                    <a:pt x="1750120" y="64762"/>
                  </a:lnTo>
                  <a:lnTo>
                    <a:pt x="1745162" y="43397"/>
                  </a:lnTo>
                  <a:lnTo>
                    <a:pt x="1735246" y="24035"/>
                  </a:lnTo>
                  <a:lnTo>
                    <a:pt x="1715449" y="9680"/>
                  </a:lnTo>
                  <a:lnTo>
                    <a:pt x="168821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149585" y="2752048"/>
              <a:ext cx="34925" cy="19685"/>
            </a:xfrm>
            <a:custGeom>
              <a:avLst/>
              <a:gdLst/>
              <a:ahLst/>
              <a:cxnLst/>
              <a:rect l="l" t="t" r="r" b="b"/>
              <a:pathLst>
                <a:path w="34925" h="19685">
                  <a:moveTo>
                    <a:pt x="2478" y="0"/>
                  </a:moveTo>
                  <a:lnTo>
                    <a:pt x="0" y="0"/>
                  </a:lnTo>
                  <a:lnTo>
                    <a:pt x="9881" y="19161"/>
                  </a:lnTo>
                  <a:lnTo>
                    <a:pt x="34636" y="16758"/>
                  </a:lnTo>
                  <a:lnTo>
                    <a:pt x="2478" y="0"/>
                  </a:lnTo>
                  <a:close/>
                </a:path>
              </a:pathLst>
            </a:custGeom>
            <a:solidFill>
              <a:srgbClr val="9F88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32656" y="2905340"/>
              <a:ext cx="445770" cy="67310"/>
            </a:xfrm>
            <a:custGeom>
              <a:avLst/>
              <a:gdLst/>
              <a:ahLst/>
              <a:cxnLst/>
              <a:rect l="l" t="t" r="r" b="b"/>
              <a:pathLst>
                <a:path w="445770" h="67310">
                  <a:moveTo>
                    <a:pt x="445586" y="0"/>
                  </a:moveTo>
                  <a:lnTo>
                    <a:pt x="376245" y="0"/>
                  </a:lnTo>
                  <a:lnTo>
                    <a:pt x="311896" y="2403"/>
                  </a:lnTo>
                  <a:lnTo>
                    <a:pt x="252505" y="7210"/>
                  </a:lnTo>
                  <a:lnTo>
                    <a:pt x="193080" y="14387"/>
                  </a:lnTo>
                  <a:lnTo>
                    <a:pt x="51988" y="40726"/>
                  </a:lnTo>
                  <a:lnTo>
                    <a:pt x="22275" y="50307"/>
                  </a:lnTo>
                  <a:lnTo>
                    <a:pt x="0" y="55114"/>
                  </a:lnTo>
                  <a:lnTo>
                    <a:pt x="2478" y="67098"/>
                  </a:lnTo>
                  <a:lnTo>
                    <a:pt x="445586" y="0"/>
                  </a:lnTo>
                  <a:close/>
                </a:path>
              </a:pathLst>
            </a:custGeom>
            <a:solidFill>
              <a:srgbClr val="168E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191584" y="1712314"/>
              <a:ext cx="564515" cy="1047115"/>
            </a:xfrm>
            <a:custGeom>
              <a:avLst/>
              <a:gdLst/>
              <a:ahLst/>
              <a:cxnLst/>
              <a:rect l="l" t="t" r="r" b="b"/>
              <a:pathLst>
                <a:path w="564514" h="1047114">
                  <a:moveTo>
                    <a:pt x="304494" y="0"/>
                  </a:moveTo>
                  <a:lnTo>
                    <a:pt x="282218" y="7344"/>
                  </a:lnTo>
                  <a:lnTo>
                    <a:pt x="245069" y="28709"/>
                  </a:lnTo>
                  <a:lnTo>
                    <a:pt x="200517" y="60088"/>
                  </a:lnTo>
                  <a:lnTo>
                    <a:pt x="151007" y="93471"/>
                  </a:lnTo>
                  <a:lnTo>
                    <a:pt x="101498" y="131861"/>
                  </a:lnTo>
                  <a:lnTo>
                    <a:pt x="56946" y="167914"/>
                  </a:lnTo>
                  <a:lnTo>
                    <a:pt x="0" y="215651"/>
                  </a:lnTo>
                  <a:lnTo>
                    <a:pt x="2478" y="244360"/>
                  </a:lnTo>
                  <a:lnTo>
                    <a:pt x="9915" y="313796"/>
                  </a:lnTo>
                  <a:lnTo>
                    <a:pt x="24754" y="435976"/>
                  </a:lnTo>
                  <a:lnTo>
                    <a:pt x="49509" y="649290"/>
                  </a:lnTo>
                  <a:lnTo>
                    <a:pt x="32191" y="651627"/>
                  </a:lnTo>
                  <a:lnTo>
                    <a:pt x="24754" y="651627"/>
                  </a:lnTo>
                  <a:lnTo>
                    <a:pt x="19796" y="653964"/>
                  </a:lnTo>
                  <a:lnTo>
                    <a:pt x="14873" y="653964"/>
                  </a:lnTo>
                  <a:lnTo>
                    <a:pt x="9915" y="656301"/>
                  </a:lnTo>
                  <a:lnTo>
                    <a:pt x="14873" y="658971"/>
                  </a:lnTo>
                  <a:lnTo>
                    <a:pt x="22275" y="661308"/>
                  </a:lnTo>
                  <a:lnTo>
                    <a:pt x="32191" y="665982"/>
                  </a:lnTo>
                  <a:lnTo>
                    <a:pt x="42072" y="668319"/>
                  </a:lnTo>
                  <a:lnTo>
                    <a:pt x="44551" y="668319"/>
                  </a:lnTo>
                  <a:lnTo>
                    <a:pt x="49509" y="670655"/>
                  </a:lnTo>
                  <a:lnTo>
                    <a:pt x="51988" y="673326"/>
                  </a:lnTo>
                  <a:lnTo>
                    <a:pt x="54467" y="673326"/>
                  </a:lnTo>
                  <a:lnTo>
                    <a:pt x="99019" y="1046910"/>
                  </a:lnTo>
                  <a:lnTo>
                    <a:pt x="123774" y="1046910"/>
                  </a:lnTo>
                  <a:lnTo>
                    <a:pt x="116337" y="953472"/>
                  </a:lnTo>
                  <a:lnTo>
                    <a:pt x="160923" y="958279"/>
                  </a:lnTo>
                  <a:lnTo>
                    <a:pt x="188122" y="960683"/>
                  </a:lnTo>
                  <a:lnTo>
                    <a:pt x="217835" y="960683"/>
                  </a:lnTo>
                  <a:lnTo>
                    <a:pt x="252505" y="963053"/>
                  </a:lnTo>
                  <a:lnTo>
                    <a:pt x="284663" y="960683"/>
                  </a:lnTo>
                  <a:lnTo>
                    <a:pt x="316854" y="960683"/>
                  </a:lnTo>
                  <a:lnTo>
                    <a:pt x="344088" y="955876"/>
                  </a:lnTo>
                  <a:lnTo>
                    <a:pt x="368843" y="948699"/>
                  </a:lnTo>
                  <a:lnTo>
                    <a:pt x="371322" y="941521"/>
                  </a:lnTo>
                  <a:lnTo>
                    <a:pt x="378758" y="927134"/>
                  </a:lnTo>
                  <a:lnTo>
                    <a:pt x="383682" y="900795"/>
                  </a:lnTo>
                  <a:lnTo>
                    <a:pt x="388640" y="855261"/>
                  </a:lnTo>
                  <a:lnTo>
                    <a:pt x="376279" y="857664"/>
                  </a:lnTo>
                  <a:lnTo>
                    <a:pt x="341609" y="862438"/>
                  </a:lnTo>
                  <a:lnTo>
                    <a:pt x="304494" y="862438"/>
                  </a:lnTo>
                  <a:lnTo>
                    <a:pt x="264866" y="857664"/>
                  </a:lnTo>
                  <a:lnTo>
                    <a:pt x="207954" y="828922"/>
                  </a:lnTo>
                  <a:lnTo>
                    <a:pt x="170804" y="788195"/>
                  </a:lnTo>
                  <a:lnTo>
                    <a:pt x="165846" y="783388"/>
                  </a:lnTo>
                  <a:lnTo>
                    <a:pt x="165846" y="781018"/>
                  </a:lnTo>
                  <a:lnTo>
                    <a:pt x="180720" y="757049"/>
                  </a:lnTo>
                  <a:lnTo>
                    <a:pt x="200517" y="776211"/>
                  </a:lnTo>
                  <a:lnTo>
                    <a:pt x="212877" y="785792"/>
                  </a:lnTo>
                  <a:lnTo>
                    <a:pt x="264866" y="814534"/>
                  </a:lnTo>
                  <a:lnTo>
                    <a:pt x="316854" y="824115"/>
                  </a:lnTo>
                  <a:lnTo>
                    <a:pt x="336651" y="821745"/>
                  </a:lnTo>
                  <a:lnTo>
                    <a:pt x="354004" y="821745"/>
                  </a:lnTo>
                  <a:lnTo>
                    <a:pt x="368843" y="819341"/>
                  </a:lnTo>
                  <a:lnTo>
                    <a:pt x="391119" y="814534"/>
                  </a:lnTo>
                  <a:lnTo>
                    <a:pt x="393598" y="781018"/>
                  </a:lnTo>
                  <a:lnTo>
                    <a:pt x="393598" y="644617"/>
                  </a:lnTo>
                  <a:lnTo>
                    <a:pt x="391119" y="622918"/>
                  </a:lnTo>
                  <a:lnTo>
                    <a:pt x="554487" y="639609"/>
                  </a:lnTo>
                  <a:lnTo>
                    <a:pt x="556965" y="634936"/>
                  </a:lnTo>
                  <a:lnTo>
                    <a:pt x="559444" y="632599"/>
                  </a:lnTo>
                  <a:lnTo>
                    <a:pt x="561923" y="627592"/>
                  </a:lnTo>
                  <a:lnTo>
                    <a:pt x="564402" y="625255"/>
                  </a:lnTo>
                  <a:lnTo>
                    <a:pt x="547084" y="620581"/>
                  </a:lnTo>
                  <a:lnTo>
                    <a:pt x="519850" y="615574"/>
                  </a:lnTo>
                  <a:lnTo>
                    <a:pt x="472820" y="610900"/>
                  </a:lnTo>
                  <a:lnTo>
                    <a:pt x="443107" y="606227"/>
                  </a:lnTo>
                  <a:lnTo>
                    <a:pt x="408437" y="603890"/>
                  </a:lnTo>
                  <a:lnTo>
                    <a:pt x="391119" y="601220"/>
                  </a:lnTo>
                  <a:lnTo>
                    <a:pt x="388640" y="548475"/>
                  </a:lnTo>
                  <a:lnTo>
                    <a:pt x="381203" y="428965"/>
                  </a:lnTo>
                  <a:lnTo>
                    <a:pt x="376279" y="306785"/>
                  </a:lnTo>
                  <a:lnTo>
                    <a:pt x="371322" y="244360"/>
                  </a:lnTo>
                  <a:lnTo>
                    <a:pt x="386161" y="237350"/>
                  </a:lnTo>
                  <a:lnTo>
                    <a:pt x="396076" y="234679"/>
                  </a:lnTo>
                  <a:lnTo>
                    <a:pt x="408437" y="227669"/>
                  </a:lnTo>
                  <a:lnTo>
                    <a:pt x="420831" y="222995"/>
                  </a:lnTo>
                  <a:lnTo>
                    <a:pt x="433191" y="213314"/>
                  </a:lnTo>
                  <a:lnTo>
                    <a:pt x="445586" y="205970"/>
                  </a:lnTo>
                  <a:lnTo>
                    <a:pt x="455467" y="196623"/>
                  </a:lnTo>
                  <a:lnTo>
                    <a:pt x="460425" y="186942"/>
                  </a:lnTo>
                  <a:lnTo>
                    <a:pt x="462904" y="177261"/>
                  </a:lnTo>
                  <a:lnTo>
                    <a:pt x="462904" y="172587"/>
                  </a:lnTo>
                  <a:lnTo>
                    <a:pt x="448065" y="167914"/>
                  </a:lnTo>
                  <a:lnTo>
                    <a:pt x="410916" y="167914"/>
                  </a:lnTo>
                  <a:lnTo>
                    <a:pt x="398555" y="170251"/>
                  </a:lnTo>
                  <a:lnTo>
                    <a:pt x="386161" y="170251"/>
                  </a:lnTo>
                  <a:lnTo>
                    <a:pt x="376279" y="172587"/>
                  </a:lnTo>
                  <a:lnTo>
                    <a:pt x="361406" y="136534"/>
                  </a:lnTo>
                  <a:lnTo>
                    <a:pt x="381203" y="124516"/>
                  </a:lnTo>
                  <a:lnTo>
                    <a:pt x="398555" y="110162"/>
                  </a:lnTo>
                  <a:lnTo>
                    <a:pt x="410916" y="95807"/>
                  </a:lnTo>
                  <a:lnTo>
                    <a:pt x="413394" y="86460"/>
                  </a:lnTo>
                  <a:lnTo>
                    <a:pt x="405958" y="76779"/>
                  </a:lnTo>
                  <a:lnTo>
                    <a:pt x="391119" y="69435"/>
                  </a:lnTo>
                  <a:lnTo>
                    <a:pt x="351525" y="64762"/>
                  </a:lnTo>
                  <a:lnTo>
                    <a:pt x="329249" y="64762"/>
                  </a:lnTo>
                  <a:lnTo>
                    <a:pt x="331693" y="43063"/>
                  </a:lnTo>
                  <a:lnTo>
                    <a:pt x="331693" y="33716"/>
                  </a:lnTo>
                  <a:lnTo>
                    <a:pt x="329249" y="21698"/>
                  </a:lnTo>
                  <a:lnTo>
                    <a:pt x="321812" y="7344"/>
                  </a:lnTo>
                  <a:lnTo>
                    <a:pt x="304494" y="0"/>
                  </a:lnTo>
                  <a:close/>
                </a:path>
              </a:pathLst>
            </a:custGeom>
            <a:solidFill>
              <a:srgbClr val="9F88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208902" y="2797548"/>
              <a:ext cx="262890" cy="67310"/>
            </a:xfrm>
            <a:custGeom>
              <a:avLst/>
              <a:gdLst/>
              <a:ahLst/>
              <a:cxnLst/>
              <a:rect l="l" t="t" r="r" b="b"/>
              <a:pathLst>
                <a:path w="262889" h="67310">
                  <a:moveTo>
                    <a:pt x="141126" y="0"/>
                  </a:moveTo>
                  <a:lnTo>
                    <a:pt x="118850" y="0"/>
                  </a:lnTo>
                  <a:lnTo>
                    <a:pt x="94095" y="2403"/>
                  </a:lnTo>
                  <a:lnTo>
                    <a:pt x="71785" y="2403"/>
                  </a:lnTo>
                  <a:lnTo>
                    <a:pt x="51988" y="4807"/>
                  </a:lnTo>
                  <a:lnTo>
                    <a:pt x="32191" y="4807"/>
                  </a:lnTo>
                  <a:lnTo>
                    <a:pt x="0" y="9580"/>
                  </a:lnTo>
                  <a:lnTo>
                    <a:pt x="0" y="67065"/>
                  </a:lnTo>
                  <a:lnTo>
                    <a:pt x="252505" y="67065"/>
                  </a:lnTo>
                  <a:lnTo>
                    <a:pt x="245069" y="64695"/>
                  </a:lnTo>
                  <a:lnTo>
                    <a:pt x="262421" y="23968"/>
                  </a:lnTo>
                  <a:lnTo>
                    <a:pt x="254984" y="21565"/>
                  </a:lnTo>
                  <a:lnTo>
                    <a:pt x="235187" y="16758"/>
                  </a:lnTo>
                  <a:lnTo>
                    <a:pt x="210433" y="11984"/>
                  </a:lnTo>
                  <a:lnTo>
                    <a:pt x="195559" y="7177"/>
                  </a:lnTo>
                  <a:lnTo>
                    <a:pt x="180720" y="4807"/>
                  </a:lnTo>
                  <a:lnTo>
                    <a:pt x="1411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825220" y="2850259"/>
              <a:ext cx="34925" cy="36195"/>
            </a:xfrm>
            <a:custGeom>
              <a:avLst/>
              <a:gdLst/>
              <a:ahLst/>
              <a:cxnLst/>
              <a:rect l="l" t="t" r="r" b="b"/>
              <a:pathLst>
                <a:path w="34925" h="36194">
                  <a:moveTo>
                    <a:pt x="34670" y="0"/>
                  </a:moveTo>
                  <a:lnTo>
                    <a:pt x="0" y="14354"/>
                  </a:lnTo>
                  <a:lnTo>
                    <a:pt x="0" y="35919"/>
                  </a:lnTo>
                  <a:lnTo>
                    <a:pt x="34670" y="0"/>
                  </a:lnTo>
                  <a:close/>
                </a:path>
              </a:pathLst>
            </a:custGeom>
            <a:solidFill>
              <a:srgbClr val="9F88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859817" y="2644222"/>
              <a:ext cx="3594735" cy="1791970"/>
            </a:xfrm>
            <a:custGeom>
              <a:avLst/>
              <a:gdLst/>
              <a:ahLst/>
              <a:cxnLst/>
              <a:rect l="l" t="t" r="r" b="b"/>
              <a:pathLst>
                <a:path w="3594735" h="1791970">
                  <a:moveTo>
                    <a:pt x="3448114" y="0"/>
                  </a:moveTo>
                  <a:lnTo>
                    <a:pt x="2740278" y="107825"/>
                  </a:lnTo>
                  <a:lnTo>
                    <a:pt x="2725438" y="184472"/>
                  </a:lnTo>
                  <a:lnTo>
                    <a:pt x="2710565" y="253941"/>
                  </a:lnTo>
                  <a:lnTo>
                    <a:pt x="2710565" y="261118"/>
                  </a:lnTo>
                  <a:lnTo>
                    <a:pt x="2418465" y="253941"/>
                  </a:lnTo>
                  <a:lnTo>
                    <a:pt x="2438296" y="146148"/>
                  </a:lnTo>
                  <a:lnTo>
                    <a:pt x="977797" y="366540"/>
                  </a:lnTo>
                  <a:lnTo>
                    <a:pt x="987678" y="467155"/>
                  </a:lnTo>
                  <a:lnTo>
                    <a:pt x="705494" y="524640"/>
                  </a:lnTo>
                  <a:lnTo>
                    <a:pt x="678261" y="479106"/>
                  </a:lnTo>
                  <a:lnTo>
                    <a:pt x="646069" y="412041"/>
                  </a:lnTo>
                  <a:lnTo>
                    <a:pt x="0" y="505478"/>
                  </a:lnTo>
                  <a:lnTo>
                    <a:pt x="245069" y="1791842"/>
                  </a:lnTo>
                  <a:lnTo>
                    <a:pt x="3594439" y="1351092"/>
                  </a:lnTo>
                  <a:lnTo>
                    <a:pt x="3448114" y="0"/>
                  </a:lnTo>
                  <a:close/>
                </a:path>
              </a:pathLst>
            </a:custGeom>
            <a:solidFill>
              <a:srgbClr val="FFDB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045534" y="4610963"/>
              <a:ext cx="713105" cy="944244"/>
            </a:xfrm>
            <a:custGeom>
              <a:avLst/>
              <a:gdLst/>
              <a:ahLst/>
              <a:cxnLst/>
              <a:rect l="l" t="t" r="r" b="b"/>
              <a:pathLst>
                <a:path w="713104" h="944245">
                  <a:moveTo>
                    <a:pt x="173278" y="28740"/>
                  </a:moveTo>
                  <a:lnTo>
                    <a:pt x="148526" y="23939"/>
                  </a:lnTo>
                  <a:lnTo>
                    <a:pt x="123774" y="21564"/>
                  </a:lnTo>
                  <a:lnTo>
                    <a:pt x="99009" y="16751"/>
                  </a:lnTo>
                  <a:lnTo>
                    <a:pt x="76733" y="14351"/>
                  </a:lnTo>
                  <a:lnTo>
                    <a:pt x="56934" y="9575"/>
                  </a:lnTo>
                  <a:lnTo>
                    <a:pt x="37147" y="7175"/>
                  </a:lnTo>
                  <a:lnTo>
                    <a:pt x="17310" y="2400"/>
                  </a:lnTo>
                  <a:lnTo>
                    <a:pt x="0" y="0"/>
                  </a:lnTo>
                  <a:lnTo>
                    <a:pt x="37147" y="943825"/>
                  </a:lnTo>
                  <a:lnTo>
                    <a:pt x="74256" y="943825"/>
                  </a:lnTo>
                  <a:lnTo>
                    <a:pt x="79209" y="939038"/>
                  </a:lnTo>
                  <a:lnTo>
                    <a:pt x="173278" y="28740"/>
                  </a:lnTo>
                  <a:close/>
                </a:path>
                <a:path w="713104" h="944245">
                  <a:moveTo>
                    <a:pt x="712927" y="11988"/>
                  </a:moveTo>
                  <a:lnTo>
                    <a:pt x="695604" y="16751"/>
                  </a:lnTo>
                  <a:lnTo>
                    <a:pt x="655980" y="26339"/>
                  </a:lnTo>
                  <a:lnTo>
                    <a:pt x="633704" y="28740"/>
                  </a:lnTo>
                  <a:lnTo>
                    <a:pt x="611428" y="33553"/>
                  </a:lnTo>
                  <a:lnTo>
                    <a:pt x="586676" y="35915"/>
                  </a:lnTo>
                  <a:lnTo>
                    <a:pt x="561911" y="40728"/>
                  </a:lnTo>
                  <a:lnTo>
                    <a:pt x="534682" y="43129"/>
                  </a:lnTo>
                  <a:lnTo>
                    <a:pt x="594106" y="826452"/>
                  </a:lnTo>
                  <a:lnTo>
                    <a:pt x="608952" y="826452"/>
                  </a:lnTo>
                  <a:lnTo>
                    <a:pt x="613905" y="824052"/>
                  </a:lnTo>
                  <a:lnTo>
                    <a:pt x="618858" y="824052"/>
                  </a:lnTo>
                  <a:lnTo>
                    <a:pt x="621347" y="821651"/>
                  </a:lnTo>
                  <a:lnTo>
                    <a:pt x="623785" y="821651"/>
                  </a:lnTo>
                  <a:lnTo>
                    <a:pt x="712927" y="11988"/>
                  </a:lnTo>
                  <a:close/>
                </a:path>
              </a:pathLst>
            </a:custGeom>
            <a:solidFill>
              <a:srgbClr val="168E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906913" y="3264674"/>
              <a:ext cx="2329815" cy="857885"/>
            </a:xfrm>
            <a:custGeom>
              <a:avLst/>
              <a:gdLst/>
              <a:ahLst/>
              <a:cxnLst/>
              <a:rect l="l" t="t" r="r" b="b"/>
              <a:pathLst>
                <a:path w="2329815" h="857885">
                  <a:moveTo>
                    <a:pt x="1928368" y="23964"/>
                  </a:moveTo>
                  <a:lnTo>
                    <a:pt x="1923402" y="0"/>
                  </a:lnTo>
                  <a:lnTo>
                    <a:pt x="0" y="277876"/>
                  </a:lnTo>
                  <a:lnTo>
                    <a:pt x="2476" y="301853"/>
                  </a:lnTo>
                  <a:lnTo>
                    <a:pt x="1928368" y="23964"/>
                  </a:lnTo>
                  <a:close/>
                </a:path>
                <a:path w="2329815" h="857885">
                  <a:moveTo>
                    <a:pt x="1963000" y="297040"/>
                  </a:moveTo>
                  <a:lnTo>
                    <a:pt x="1960524" y="273100"/>
                  </a:lnTo>
                  <a:lnTo>
                    <a:pt x="34632" y="548576"/>
                  </a:lnTo>
                  <a:lnTo>
                    <a:pt x="37122" y="572541"/>
                  </a:lnTo>
                  <a:lnTo>
                    <a:pt x="1963000" y="297040"/>
                  </a:lnTo>
                  <a:close/>
                </a:path>
                <a:path w="2329815" h="857885">
                  <a:moveTo>
                    <a:pt x="2329396" y="472795"/>
                  </a:moveTo>
                  <a:lnTo>
                    <a:pt x="2312187" y="453745"/>
                  </a:lnTo>
                  <a:lnTo>
                    <a:pt x="2292210" y="456285"/>
                  </a:lnTo>
                  <a:lnTo>
                    <a:pt x="2275001" y="457555"/>
                  </a:lnTo>
                  <a:lnTo>
                    <a:pt x="2257437" y="460095"/>
                  </a:lnTo>
                  <a:lnTo>
                    <a:pt x="2225421" y="460095"/>
                  </a:lnTo>
                  <a:lnTo>
                    <a:pt x="2190648" y="465175"/>
                  </a:lnTo>
                  <a:lnTo>
                    <a:pt x="2156218" y="475335"/>
                  </a:lnTo>
                  <a:lnTo>
                    <a:pt x="2138654" y="479145"/>
                  </a:lnTo>
                  <a:lnTo>
                    <a:pt x="2121446" y="484225"/>
                  </a:lnTo>
                  <a:lnTo>
                    <a:pt x="2101469" y="486765"/>
                  </a:lnTo>
                  <a:lnTo>
                    <a:pt x="2067039" y="496925"/>
                  </a:lnTo>
                  <a:lnTo>
                    <a:pt x="2047074" y="500735"/>
                  </a:lnTo>
                  <a:lnTo>
                    <a:pt x="2029866" y="505815"/>
                  </a:lnTo>
                  <a:lnTo>
                    <a:pt x="2002663" y="505815"/>
                  </a:lnTo>
                  <a:lnTo>
                    <a:pt x="1990267" y="503275"/>
                  </a:lnTo>
                  <a:lnTo>
                    <a:pt x="1977872" y="499465"/>
                  </a:lnTo>
                  <a:lnTo>
                    <a:pt x="1965477" y="496925"/>
                  </a:lnTo>
                  <a:lnTo>
                    <a:pt x="1955558" y="491845"/>
                  </a:lnTo>
                  <a:lnTo>
                    <a:pt x="1945678" y="489305"/>
                  </a:lnTo>
                  <a:lnTo>
                    <a:pt x="1940725" y="486765"/>
                  </a:lnTo>
                  <a:lnTo>
                    <a:pt x="1938248" y="486765"/>
                  </a:lnTo>
                  <a:lnTo>
                    <a:pt x="1935759" y="484225"/>
                  </a:lnTo>
                  <a:lnTo>
                    <a:pt x="1923402" y="481685"/>
                  </a:lnTo>
                  <a:lnTo>
                    <a:pt x="1911007" y="481685"/>
                  </a:lnTo>
                  <a:lnTo>
                    <a:pt x="1901126" y="484225"/>
                  </a:lnTo>
                  <a:lnTo>
                    <a:pt x="1888731" y="489305"/>
                  </a:lnTo>
                  <a:lnTo>
                    <a:pt x="1878850" y="494385"/>
                  </a:lnTo>
                  <a:lnTo>
                    <a:pt x="1871421" y="500735"/>
                  </a:lnTo>
                  <a:lnTo>
                    <a:pt x="1861502" y="505815"/>
                  </a:lnTo>
                  <a:lnTo>
                    <a:pt x="1831784" y="529945"/>
                  </a:lnTo>
                  <a:lnTo>
                    <a:pt x="1809508" y="537565"/>
                  </a:lnTo>
                  <a:lnTo>
                    <a:pt x="1804593" y="537565"/>
                  </a:lnTo>
                  <a:lnTo>
                    <a:pt x="1799628" y="535025"/>
                  </a:lnTo>
                  <a:lnTo>
                    <a:pt x="1797151" y="532485"/>
                  </a:lnTo>
                  <a:lnTo>
                    <a:pt x="1792198" y="529945"/>
                  </a:lnTo>
                  <a:lnTo>
                    <a:pt x="1784756" y="518515"/>
                  </a:lnTo>
                  <a:lnTo>
                    <a:pt x="1782318" y="503275"/>
                  </a:lnTo>
                  <a:lnTo>
                    <a:pt x="1779828" y="489305"/>
                  </a:lnTo>
                  <a:lnTo>
                    <a:pt x="1782318" y="475335"/>
                  </a:lnTo>
                  <a:lnTo>
                    <a:pt x="1797151" y="402945"/>
                  </a:lnTo>
                  <a:lnTo>
                    <a:pt x="1747647" y="457555"/>
                  </a:lnTo>
                  <a:lnTo>
                    <a:pt x="1732800" y="475335"/>
                  </a:lnTo>
                  <a:lnTo>
                    <a:pt x="1720405" y="494385"/>
                  </a:lnTo>
                  <a:lnTo>
                    <a:pt x="1710486" y="513435"/>
                  </a:lnTo>
                  <a:lnTo>
                    <a:pt x="1698129" y="532485"/>
                  </a:lnTo>
                  <a:lnTo>
                    <a:pt x="1678330" y="570585"/>
                  </a:lnTo>
                  <a:lnTo>
                    <a:pt x="1665935" y="587095"/>
                  </a:lnTo>
                  <a:lnTo>
                    <a:pt x="1653578" y="602335"/>
                  </a:lnTo>
                  <a:lnTo>
                    <a:pt x="1661020" y="578205"/>
                  </a:lnTo>
                  <a:lnTo>
                    <a:pt x="1665605" y="561695"/>
                  </a:lnTo>
                  <a:lnTo>
                    <a:pt x="1668424" y="551535"/>
                  </a:lnTo>
                  <a:lnTo>
                    <a:pt x="1673377" y="522325"/>
                  </a:lnTo>
                  <a:lnTo>
                    <a:pt x="1665935" y="491845"/>
                  </a:lnTo>
                  <a:lnTo>
                    <a:pt x="1653578" y="460095"/>
                  </a:lnTo>
                  <a:lnTo>
                    <a:pt x="1631302" y="484225"/>
                  </a:lnTo>
                  <a:lnTo>
                    <a:pt x="1616430" y="500735"/>
                  </a:lnTo>
                  <a:lnTo>
                    <a:pt x="1604073" y="518515"/>
                  </a:lnTo>
                  <a:lnTo>
                    <a:pt x="1594154" y="535025"/>
                  </a:lnTo>
                  <a:lnTo>
                    <a:pt x="1581797" y="551535"/>
                  </a:lnTo>
                  <a:lnTo>
                    <a:pt x="1569402" y="570585"/>
                  </a:lnTo>
                  <a:lnTo>
                    <a:pt x="1544650" y="604875"/>
                  </a:lnTo>
                  <a:lnTo>
                    <a:pt x="1529803" y="621385"/>
                  </a:lnTo>
                  <a:lnTo>
                    <a:pt x="1529803" y="618845"/>
                  </a:lnTo>
                  <a:lnTo>
                    <a:pt x="1529803" y="554075"/>
                  </a:lnTo>
                  <a:lnTo>
                    <a:pt x="1522374" y="529945"/>
                  </a:lnTo>
                  <a:lnTo>
                    <a:pt x="1512493" y="499465"/>
                  </a:lnTo>
                  <a:lnTo>
                    <a:pt x="1487728" y="524865"/>
                  </a:lnTo>
                  <a:lnTo>
                    <a:pt x="1475333" y="543915"/>
                  </a:lnTo>
                  <a:lnTo>
                    <a:pt x="1465453" y="561695"/>
                  </a:lnTo>
                  <a:lnTo>
                    <a:pt x="1458023" y="580745"/>
                  </a:lnTo>
                  <a:lnTo>
                    <a:pt x="1450581" y="608685"/>
                  </a:lnTo>
                  <a:lnTo>
                    <a:pt x="1445628" y="618845"/>
                  </a:lnTo>
                  <a:lnTo>
                    <a:pt x="1443151" y="627735"/>
                  </a:lnTo>
                  <a:lnTo>
                    <a:pt x="1438224" y="635355"/>
                  </a:lnTo>
                  <a:lnTo>
                    <a:pt x="1434363" y="626465"/>
                  </a:lnTo>
                  <a:lnTo>
                    <a:pt x="1433271" y="623925"/>
                  </a:lnTo>
                  <a:lnTo>
                    <a:pt x="1425829" y="611225"/>
                  </a:lnTo>
                  <a:lnTo>
                    <a:pt x="1406029" y="592175"/>
                  </a:lnTo>
                  <a:lnTo>
                    <a:pt x="1402308" y="589635"/>
                  </a:lnTo>
                  <a:lnTo>
                    <a:pt x="1398600" y="587095"/>
                  </a:lnTo>
                  <a:lnTo>
                    <a:pt x="1388719" y="584555"/>
                  </a:lnTo>
                  <a:lnTo>
                    <a:pt x="1381277" y="584555"/>
                  </a:lnTo>
                  <a:lnTo>
                    <a:pt x="1371358" y="587095"/>
                  </a:lnTo>
                  <a:lnTo>
                    <a:pt x="1368920" y="587095"/>
                  </a:lnTo>
                  <a:lnTo>
                    <a:pt x="1366443" y="589635"/>
                  </a:lnTo>
                  <a:lnTo>
                    <a:pt x="1363954" y="589635"/>
                  </a:lnTo>
                  <a:lnTo>
                    <a:pt x="1363954" y="568045"/>
                  </a:lnTo>
                  <a:lnTo>
                    <a:pt x="1359662" y="551535"/>
                  </a:lnTo>
                  <a:lnTo>
                    <a:pt x="1359001" y="548995"/>
                  </a:lnTo>
                  <a:lnTo>
                    <a:pt x="1355699" y="543915"/>
                  </a:lnTo>
                  <a:lnTo>
                    <a:pt x="1346606" y="529945"/>
                  </a:lnTo>
                  <a:lnTo>
                    <a:pt x="1329283" y="515975"/>
                  </a:lnTo>
                  <a:lnTo>
                    <a:pt x="1331772" y="510895"/>
                  </a:lnTo>
                  <a:lnTo>
                    <a:pt x="1334249" y="508355"/>
                  </a:lnTo>
                  <a:lnTo>
                    <a:pt x="1339202" y="499465"/>
                  </a:lnTo>
                  <a:lnTo>
                    <a:pt x="1351559" y="467715"/>
                  </a:lnTo>
                  <a:lnTo>
                    <a:pt x="1316926" y="472795"/>
                  </a:lnTo>
                  <a:lnTo>
                    <a:pt x="1299578" y="477875"/>
                  </a:lnTo>
                  <a:lnTo>
                    <a:pt x="1282255" y="481685"/>
                  </a:lnTo>
                  <a:lnTo>
                    <a:pt x="1269898" y="491845"/>
                  </a:lnTo>
                  <a:lnTo>
                    <a:pt x="1255026" y="500735"/>
                  </a:lnTo>
                  <a:lnTo>
                    <a:pt x="1242669" y="510895"/>
                  </a:lnTo>
                  <a:lnTo>
                    <a:pt x="1232750" y="522325"/>
                  </a:lnTo>
                  <a:lnTo>
                    <a:pt x="1220393" y="535025"/>
                  </a:lnTo>
                  <a:lnTo>
                    <a:pt x="1210475" y="546455"/>
                  </a:lnTo>
                  <a:lnTo>
                    <a:pt x="1203032" y="559155"/>
                  </a:lnTo>
                  <a:lnTo>
                    <a:pt x="1195628" y="568045"/>
                  </a:lnTo>
                  <a:lnTo>
                    <a:pt x="1188199" y="578205"/>
                  </a:lnTo>
                  <a:lnTo>
                    <a:pt x="1180757" y="589635"/>
                  </a:lnTo>
                  <a:lnTo>
                    <a:pt x="1175804" y="599795"/>
                  </a:lnTo>
                  <a:lnTo>
                    <a:pt x="1163447" y="589635"/>
                  </a:lnTo>
                  <a:lnTo>
                    <a:pt x="1153528" y="580745"/>
                  </a:lnTo>
                  <a:lnTo>
                    <a:pt x="1141171" y="573125"/>
                  </a:lnTo>
                  <a:lnTo>
                    <a:pt x="1136218" y="570585"/>
                  </a:lnTo>
                  <a:lnTo>
                    <a:pt x="1126324" y="565505"/>
                  </a:lnTo>
                  <a:lnTo>
                    <a:pt x="1121371" y="564235"/>
                  </a:lnTo>
                  <a:lnTo>
                    <a:pt x="1118895" y="554075"/>
                  </a:lnTo>
                  <a:lnTo>
                    <a:pt x="1116406" y="546455"/>
                  </a:lnTo>
                  <a:lnTo>
                    <a:pt x="1111453" y="537565"/>
                  </a:lnTo>
                  <a:lnTo>
                    <a:pt x="1108976" y="529945"/>
                  </a:lnTo>
                  <a:lnTo>
                    <a:pt x="1099096" y="508355"/>
                  </a:lnTo>
                  <a:lnTo>
                    <a:pt x="1079258" y="521055"/>
                  </a:lnTo>
                  <a:lnTo>
                    <a:pt x="1049578" y="546455"/>
                  </a:lnTo>
                  <a:lnTo>
                    <a:pt x="1027303" y="580745"/>
                  </a:lnTo>
                  <a:lnTo>
                    <a:pt x="1014907" y="618845"/>
                  </a:lnTo>
                  <a:lnTo>
                    <a:pt x="1014907" y="659485"/>
                  </a:lnTo>
                  <a:lnTo>
                    <a:pt x="1022350" y="705205"/>
                  </a:lnTo>
                  <a:lnTo>
                    <a:pt x="1027303" y="673455"/>
                  </a:lnTo>
                  <a:lnTo>
                    <a:pt x="1044625" y="635355"/>
                  </a:lnTo>
                  <a:lnTo>
                    <a:pt x="1064425" y="597255"/>
                  </a:lnTo>
                  <a:lnTo>
                    <a:pt x="1081735" y="570585"/>
                  </a:lnTo>
                  <a:lnTo>
                    <a:pt x="1081735" y="575665"/>
                  </a:lnTo>
                  <a:lnTo>
                    <a:pt x="1084224" y="580745"/>
                  </a:lnTo>
                  <a:lnTo>
                    <a:pt x="1084224" y="589635"/>
                  </a:lnTo>
                  <a:lnTo>
                    <a:pt x="1066901" y="626465"/>
                  </a:lnTo>
                  <a:lnTo>
                    <a:pt x="1059459" y="664565"/>
                  </a:lnTo>
                  <a:lnTo>
                    <a:pt x="1059459" y="702665"/>
                  </a:lnTo>
                  <a:lnTo>
                    <a:pt x="1056982" y="738225"/>
                  </a:lnTo>
                  <a:lnTo>
                    <a:pt x="1094130" y="750925"/>
                  </a:lnTo>
                  <a:lnTo>
                    <a:pt x="1108976" y="719175"/>
                  </a:lnTo>
                  <a:lnTo>
                    <a:pt x="1121371" y="683615"/>
                  </a:lnTo>
                  <a:lnTo>
                    <a:pt x="1126324" y="648055"/>
                  </a:lnTo>
                  <a:lnTo>
                    <a:pt x="1126324" y="611225"/>
                  </a:lnTo>
                  <a:lnTo>
                    <a:pt x="1136205" y="616305"/>
                  </a:lnTo>
                  <a:lnTo>
                    <a:pt x="1151051" y="630275"/>
                  </a:lnTo>
                  <a:lnTo>
                    <a:pt x="1156004" y="637895"/>
                  </a:lnTo>
                  <a:lnTo>
                    <a:pt x="1138682" y="681075"/>
                  </a:lnTo>
                  <a:lnTo>
                    <a:pt x="1128776" y="726795"/>
                  </a:lnTo>
                  <a:lnTo>
                    <a:pt x="1123848" y="773785"/>
                  </a:lnTo>
                  <a:lnTo>
                    <a:pt x="1123848" y="827125"/>
                  </a:lnTo>
                  <a:lnTo>
                    <a:pt x="1126324" y="837285"/>
                  </a:lnTo>
                  <a:lnTo>
                    <a:pt x="1131252" y="848715"/>
                  </a:lnTo>
                  <a:lnTo>
                    <a:pt x="1138682" y="856335"/>
                  </a:lnTo>
                  <a:lnTo>
                    <a:pt x="1146124" y="857605"/>
                  </a:lnTo>
                  <a:lnTo>
                    <a:pt x="1160957" y="857605"/>
                  </a:lnTo>
                  <a:lnTo>
                    <a:pt x="1168400" y="856335"/>
                  </a:lnTo>
                  <a:lnTo>
                    <a:pt x="1170876" y="856335"/>
                  </a:lnTo>
                  <a:lnTo>
                    <a:pt x="1170876" y="853795"/>
                  </a:lnTo>
                  <a:lnTo>
                    <a:pt x="1200556" y="822045"/>
                  </a:lnTo>
                  <a:lnTo>
                    <a:pt x="1217904" y="783945"/>
                  </a:lnTo>
                  <a:lnTo>
                    <a:pt x="1227785" y="740765"/>
                  </a:lnTo>
                  <a:lnTo>
                    <a:pt x="1225308" y="697585"/>
                  </a:lnTo>
                  <a:lnTo>
                    <a:pt x="1222870" y="681075"/>
                  </a:lnTo>
                  <a:lnTo>
                    <a:pt x="1217904" y="664565"/>
                  </a:lnTo>
                  <a:lnTo>
                    <a:pt x="1210475" y="648055"/>
                  </a:lnTo>
                  <a:lnTo>
                    <a:pt x="1203032" y="632815"/>
                  </a:lnTo>
                  <a:lnTo>
                    <a:pt x="1210475" y="621385"/>
                  </a:lnTo>
                  <a:lnTo>
                    <a:pt x="1215428" y="611225"/>
                  </a:lnTo>
                  <a:lnTo>
                    <a:pt x="1217904" y="606145"/>
                  </a:lnTo>
                  <a:lnTo>
                    <a:pt x="1222019" y="599795"/>
                  </a:lnTo>
                  <a:lnTo>
                    <a:pt x="1225308" y="594715"/>
                  </a:lnTo>
                  <a:lnTo>
                    <a:pt x="1235227" y="583285"/>
                  </a:lnTo>
                  <a:lnTo>
                    <a:pt x="1235227" y="580745"/>
                  </a:lnTo>
                  <a:lnTo>
                    <a:pt x="1240180" y="578205"/>
                  </a:lnTo>
                  <a:lnTo>
                    <a:pt x="1242669" y="575665"/>
                  </a:lnTo>
                  <a:lnTo>
                    <a:pt x="1242669" y="573125"/>
                  </a:lnTo>
                  <a:lnTo>
                    <a:pt x="1250061" y="565505"/>
                  </a:lnTo>
                  <a:lnTo>
                    <a:pt x="1255026" y="559155"/>
                  </a:lnTo>
                  <a:lnTo>
                    <a:pt x="1262456" y="551535"/>
                  </a:lnTo>
                  <a:lnTo>
                    <a:pt x="1267421" y="543915"/>
                  </a:lnTo>
                  <a:lnTo>
                    <a:pt x="1267421" y="597255"/>
                  </a:lnTo>
                  <a:lnTo>
                    <a:pt x="1272349" y="592175"/>
                  </a:lnTo>
                  <a:lnTo>
                    <a:pt x="1287221" y="580745"/>
                  </a:lnTo>
                  <a:lnTo>
                    <a:pt x="1299578" y="565505"/>
                  </a:lnTo>
                  <a:lnTo>
                    <a:pt x="1307007" y="556615"/>
                  </a:lnTo>
                  <a:lnTo>
                    <a:pt x="1309497" y="556615"/>
                  </a:lnTo>
                  <a:lnTo>
                    <a:pt x="1309497" y="554075"/>
                  </a:lnTo>
                  <a:lnTo>
                    <a:pt x="1311973" y="554075"/>
                  </a:lnTo>
                  <a:lnTo>
                    <a:pt x="1311973" y="551535"/>
                  </a:lnTo>
                  <a:lnTo>
                    <a:pt x="1321854" y="565505"/>
                  </a:lnTo>
                  <a:lnTo>
                    <a:pt x="1321854" y="589635"/>
                  </a:lnTo>
                  <a:lnTo>
                    <a:pt x="1316926" y="616305"/>
                  </a:lnTo>
                  <a:lnTo>
                    <a:pt x="1307007" y="649325"/>
                  </a:lnTo>
                  <a:lnTo>
                    <a:pt x="1304531" y="654405"/>
                  </a:lnTo>
                  <a:lnTo>
                    <a:pt x="1304531" y="659485"/>
                  </a:lnTo>
                  <a:lnTo>
                    <a:pt x="1302054" y="664565"/>
                  </a:lnTo>
                  <a:lnTo>
                    <a:pt x="1302054" y="668375"/>
                  </a:lnTo>
                  <a:lnTo>
                    <a:pt x="1339202" y="683615"/>
                  </a:lnTo>
                  <a:lnTo>
                    <a:pt x="1351559" y="659485"/>
                  </a:lnTo>
                  <a:lnTo>
                    <a:pt x="1363954" y="642975"/>
                  </a:lnTo>
                  <a:lnTo>
                    <a:pt x="1376324" y="630275"/>
                  </a:lnTo>
                  <a:lnTo>
                    <a:pt x="1383753" y="626465"/>
                  </a:lnTo>
                  <a:lnTo>
                    <a:pt x="1393672" y="635355"/>
                  </a:lnTo>
                  <a:lnTo>
                    <a:pt x="1401076" y="649325"/>
                  </a:lnTo>
                  <a:lnTo>
                    <a:pt x="1403553" y="667105"/>
                  </a:lnTo>
                  <a:lnTo>
                    <a:pt x="1403553" y="683615"/>
                  </a:lnTo>
                  <a:lnTo>
                    <a:pt x="1391196" y="735685"/>
                  </a:lnTo>
                  <a:lnTo>
                    <a:pt x="1435747" y="705205"/>
                  </a:lnTo>
                  <a:lnTo>
                    <a:pt x="1470380" y="664565"/>
                  </a:lnTo>
                  <a:lnTo>
                    <a:pt x="1490218" y="618845"/>
                  </a:lnTo>
                  <a:lnTo>
                    <a:pt x="1487728" y="630275"/>
                  </a:lnTo>
                  <a:lnTo>
                    <a:pt x="1487728" y="651865"/>
                  </a:lnTo>
                  <a:lnTo>
                    <a:pt x="1490218" y="664565"/>
                  </a:lnTo>
                  <a:lnTo>
                    <a:pt x="1495132" y="695045"/>
                  </a:lnTo>
                  <a:lnTo>
                    <a:pt x="1552079" y="654405"/>
                  </a:lnTo>
                  <a:lnTo>
                    <a:pt x="1579321" y="626465"/>
                  </a:lnTo>
                  <a:lnTo>
                    <a:pt x="1582851" y="621385"/>
                  </a:lnTo>
                  <a:lnTo>
                    <a:pt x="1591678" y="608685"/>
                  </a:lnTo>
                  <a:lnTo>
                    <a:pt x="1601597" y="594715"/>
                  </a:lnTo>
                  <a:lnTo>
                    <a:pt x="1613954" y="578205"/>
                  </a:lnTo>
                  <a:lnTo>
                    <a:pt x="1623872" y="561695"/>
                  </a:lnTo>
                  <a:lnTo>
                    <a:pt x="1618907" y="580745"/>
                  </a:lnTo>
                  <a:lnTo>
                    <a:pt x="1611503" y="602335"/>
                  </a:lnTo>
                  <a:lnTo>
                    <a:pt x="1611503" y="623925"/>
                  </a:lnTo>
                  <a:lnTo>
                    <a:pt x="1613954" y="648055"/>
                  </a:lnTo>
                  <a:lnTo>
                    <a:pt x="1618907" y="670915"/>
                  </a:lnTo>
                  <a:lnTo>
                    <a:pt x="1641182" y="659485"/>
                  </a:lnTo>
                  <a:lnTo>
                    <a:pt x="1678330" y="635355"/>
                  </a:lnTo>
                  <a:lnTo>
                    <a:pt x="1705571" y="602335"/>
                  </a:lnTo>
                  <a:lnTo>
                    <a:pt x="1737728" y="546455"/>
                  </a:lnTo>
                  <a:lnTo>
                    <a:pt x="1747647" y="529945"/>
                  </a:lnTo>
                  <a:lnTo>
                    <a:pt x="1750123" y="535025"/>
                  </a:lnTo>
                  <a:lnTo>
                    <a:pt x="1752600" y="542645"/>
                  </a:lnTo>
                  <a:lnTo>
                    <a:pt x="1757553" y="548995"/>
                  </a:lnTo>
                  <a:lnTo>
                    <a:pt x="1772399" y="564235"/>
                  </a:lnTo>
                  <a:lnTo>
                    <a:pt x="1782318" y="570585"/>
                  </a:lnTo>
                  <a:lnTo>
                    <a:pt x="1794675" y="575665"/>
                  </a:lnTo>
                  <a:lnTo>
                    <a:pt x="1809508" y="578205"/>
                  </a:lnTo>
                  <a:lnTo>
                    <a:pt x="1829346" y="575665"/>
                  </a:lnTo>
                  <a:lnTo>
                    <a:pt x="1849145" y="565505"/>
                  </a:lnTo>
                  <a:lnTo>
                    <a:pt x="1863979" y="556615"/>
                  </a:lnTo>
                  <a:lnTo>
                    <a:pt x="1878850" y="543915"/>
                  </a:lnTo>
                  <a:lnTo>
                    <a:pt x="1889455" y="537565"/>
                  </a:lnTo>
                  <a:lnTo>
                    <a:pt x="1893697" y="535025"/>
                  </a:lnTo>
                  <a:lnTo>
                    <a:pt x="1903603" y="527405"/>
                  </a:lnTo>
                  <a:lnTo>
                    <a:pt x="1915972" y="522325"/>
                  </a:lnTo>
                  <a:lnTo>
                    <a:pt x="1925878" y="522325"/>
                  </a:lnTo>
                  <a:lnTo>
                    <a:pt x="1933282" y="527405"/>
                  </a:lnTo>
                  <a:lnTo>
                    <a:pt x="1945678" y="532485"/>
                  </a:lnTo>
                  <a:lnTo>
                    <a:pt x="1958035" y="535025"/>
                  </a:lnTo>
                  <a:lnTo>
                    <a:pt x="1987854" y="543915"/>
                  </a:lnTo>
                  <a:lnTo>
                    <a:pt x="2005076" y="543915"/>
                  </a:lnTo>
                  <a:lnTo>
                    <a:pt x="2019871" y="546455"/>
                  </a:lnTo>
                  <a:lnTo>
                    <a:pt x="2037435" y="543915"/>
                  </a:lnTo>
                  <a:lnTo>
                    <a:pt x="2057057" y="540105"/>
                  </a:lnTo>
                  <a:lnTo>
                    <a:pt x="2074278" y="535025"/>
                  </a:lnTo>
                  <a:lnTo>
                    <a:pt x="2094242" y="529945"/>
                  </a:lnTo>
                  <a:lnTo>
                    <a:pt x="2111464" y="524865"/>
                  </a:lnTo>
                  <a:lnTo>
                    <a:pt x="2124773" y="522325"/>
                  </a:lnTo>
                  <a:lnTo>
                    <a:pt x="2131428" y="521055"/>
                  </a:lnTo>
                  <a:lnTo>
                    <a:pt x="2148636" y="515975"/>
                  </a:lnTo>
                  <a:lnTo>
                    <a:pt x="2168614" y="510895"/>
                  </a:lnTo>
                  <a:lnTo>
                    <a:pt x="2185822" y="505815"/>
                  </a:lnTo>
                  <a:lnTo>
                    <a:pt x="2203043" y="500735"/>
                  </a:lnTo>
                  <a:lnTo>
                    <a:pt x="2220595" y="496925"/>
                  </a:lnTo>
                  <a:lnTo>
                    <a:pt x="2237816" y="491845"/>
                  </a:lnTo>
                  <a:lnTo>
                    <a:pt x="2255024" y="489305"/>
                  </a:lnTo>
                  <a:lnTo>
                    <a:pt x="2275001" y="484225"/>
                  </a:lnTo>
                  <a:lnTo>
                    <a:pt x="2292210" y="479145"/>
                  </a:lnTo>
                  <a:lnTo>
                    <a:pt x="2312187" y="477875"/>
                  </a:lnTo>
                  <a:lnTo>
                    <a:pt x="2329396" y="4727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070362" y="3949781"/>
              <a:ext cx="24765" cy="115570"/>
            </a:xfrm>
            <a:custGeom>
              <a:avLst/>
              <a:gdLst/>
              <a:ahLst/>
              <a:cxnLst/>
              <a:rect l="l" t="t" r="r" b="b"/>
              <a:pathLst>
                <a:path w="24764" h="115570">
                  <a:moveTo>
                    <a:pt x="17318" y="0"/>
                  </a:moveTo>
                  <a:lnTo>
                    <a:pt x="9915" y="28742"/>
                  </a:lnTo>
                  <a:lnTo>
                    <a:pt x="0" y="86260"/>
                  </a:lnTo>
                  <a:lnTo>
                    <a:pt x="0" y="115002"/>
                  </a:lnTo>
                  <a:lnTo>
                    <a:pt x="12360" y="93437"/>
                  </a:lnTo>
                  <a:lnTo>
                    <a:pt x="22275" y="69469"/>
                  </a:lnTo>
                  <a:lnTo>
                    <a:pt x="24754" y="45533"/>
                  </a:lnTo>
                  <a:lnTo>
                    <a:pt x="22275" y="19161"/>
                  </a:lnTo>
                  <a:lnTo>
                    <a:pt x="22275" y="14387"/>
                  </a:lnTo>
                  <a:lnTo>
                    <a:pt x="19796" y="9580"/>
                  </a:lnTo>
                  <a:lnTo>
                    <a:pt x="19796" y="4807"/>
                  </a:lnTo>
                  <a:lnTo>
                    <a:pt x="17318" y="0"/>
                  </a:lnTo>
                  <a:close/>
                </a:path>
              </a:pathLst>
            </a:custGeom>
            <a:solidFill>
              <a:srgbClr val="FFDB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273211" y="3465900"/>
              <a:ext cx="358927" cy="13653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654415" y="3456319"/>
              <a:ext cx="54610" cy="81915"/>
            </a:xfrm>
            <a:custGeom>
              <a:avLst/>
              <a:gdLst/>
              <a:ahLst/>
              <a:cxnLst/>
              <a:rect l="l" t="t" r="r" b="b"/>
              <a:pathLst>
                <a:path w="54610" h="81914">
                  <a:moveTo>
                    <a:pt x="39628" y="0"/>
                  </a:moveTo>
                  <a:lnTo>
                    <a:pt x="0" y="9580"/>
                  </a:lnTo>
                  <a:lnTo>
                    <a:pt x="14873" y="81453"/>
                  </a:lnTo>
                  <a:lnTo>
                    <a:pt x="54467" y="74242"/>
                  </a:lnTo>
                  <a:lnTo>
                    <a:pt x="3962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354913" y="3719808"/>
              <a:ext cx="435670" cy="17489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911866" y="3080232"/>
              <a:ext cx="371475" cy="395605"/>
            </a:xfrm>
            <a:custGeom>
              <a:avLst/>
              <a:gdLst/>
              <a:ahLst/>
              <a:cxnLst/>
              <a:rect l="l" t="t" r="r" b="b"/>
              <a:pathLst>
                <a:path w="371475" h="395604">
                  <a:moveTo>
                    <a:pt x="116344" y="366509"/>
                  </a:moveTo>
                  <a:lnTo>
                    <a:pt x="59397" y="74244"/>
                  </a:lnTo>
                  <a:lnTo>
                    <a:pt x="59397" y="50317"/>
                  </a:lnTo>
                  <a:lnTo>
                    <a:pt x="61874" y="40728"/>
                  </a:lnTo>
                  <a:lnTo>
                    <a:pt x="59397" y="38328"/>
                  </a:lnTo>
                  <a:lnTo>
                    <a:pt x="56921" y="33528"/>
                  </a:lnTo>
                  <a:lnTo>
                    <a:pt x="49517" y="26339"/>
                  </a:lnTo>
                  <a:lnTo>
                    <a:pt x="44551" y="23939"/>
                  </a:lnTo>
                  <a:lnTo>
                    <a:pt x="42075" y="21564"/>
                  </a:lnTo>
                  <a:lnTo>
                    <a:pt x="34645" y="21564"/>
                  </a:lnTo>
                  <a:lnTo>
                    <a:pt x="32169" y="23939"/>
                  </a:lnTo>
                  <a:lnTo>
                    <a:pt x="27241" y="26339"/>
                  </a:lnTo>
                  <a:lnTo>
                    <a:pt x="22275" y="31153"/>
                  </a:lnTo>
                  <a:lnTo>
                    <a:pt x="4927" y="31153"/>
                  </a:lnTo>
                  <a:lnTo>
                    <a:pt x="0" y="28752"/>
                  </a:lnTo>
                  <a:lnTo>
                    <a:pt x="2489" y="38328"/>
                  </a:lnTo>
                  <a:lnTo>
                    <a:pt x="2489" y="81419"/>
                  </a:lnTo>
                  <a:lnTo>
                    <a:pt x="0" y="91046"/>
                  </a:lnTo>
                  <a:lnTo>
                    <a:pt x="14846" y="105397"/>
                  </a:lnTo>
                  <a:lnTo>
                    <a:pt x="19799" y="138938"/>
                  </a:lnTo>
                  <a:lnTo>
                    <a:pt x="24765" y="167690"/>
                  </a:lnTo>
                  <a:lnTo>
                    <a:pt x="29679" y="210781"/>
                  </a:lnTo>
                  <a:lnTo>
                    <a:pt x="44551" y="292239"/>
                  </a:lnTo>
                  <a:lnTo>
                    <a:pt x="59397" y="354533"/>
                  </a:lnTo>
                  <a:lnTo>
                    <a:pt x="76720" y="364109"/>
                  </a:lnTo>
                  <a:lnTo>
                    <a:pt x="79197" y="364109"/>
                  </a:lnTo>
                  <a:lnTo>
                    <a:pt x="96545" y="380873"/>
                  </a:lnTo>
                  <a:lnTo>
                    <a:pt x="106426" y="380873"/>
                  </a:lnTo>
                  <a:lnTo>
                    <a:pt x="116344" y="376097"/>
                  </a:lnTo>
                  <a:lnTo>
                    <a:pt x="116344" y="366509"/>
                  </a:lnTo>
                  <a:close/>
                </a:path>
                <a:path w="371475" h="395604">
                  <a:moveTo>
                    <a:pt x="207924" y="328193"/>
                  </a:moveTo>
                  <a:lnTo>
                    <a:pt x="205447" y="316204"/>
                  </a:lnTo>
                  <a:lnTo>
                    <a:pt x="198005" y="304215"/>
                  </a:lnTo>
                  <a:lnTo>
                    <a:pt x="193090" y="301815"/>
                  </a:lnTo>
                  <a:lnTo>
                    <a:pt x="185648" y="297040"/>
                  </a:lnTo>
                  <a:lnTo>
                    <a:pt x="168325" y="297040"/>
                  </a:lnTo>
                  <a:lnTo>
                    <a:pt x="163372" y="299453"/>
                  </a:lnTo>
                  <a:lnTo>
                    <a:pt x="158419" y="304215"/>
                  </a:lnTo>
                  <a:lnTo>
                    <a:pt x="153454" y="313804"/>
                  </a:lnTo>
                  <a:lnTo>
                    <a:pt x="153454" y="330555"/>
                  </a:lnTo>
                  <a:lnTo>
                    <a:pt x="158419" y="344944"/>
                  </a:lnTo>
                  <a:lnTo>
                    <a:pt x="163372" y="349758"/>
                  </a:lnTo>
                  <a:lnTo>
                    <a:pt x="170815" y="354533"/>
                  </a:lnTo>
                  <a:lnTo>
                    <a:pt x="165849" y="376097"/>
                  </a:lnTo>
                  <a:lnTo>
                    <a:pt x="165849" y="390448"/>
                  </a:lnTo>
                  <a:lnTo>
                    <a:pt x="168325" y="390448"/>
                  </a:lnTo>
                  <a:lnTo>
                    <a:pt x="173291" y="395249"/>
                  </a:lnTo>
                  <a:lnTo>
                    <a:pt x="205447" y="356933"/>
                  </a:lnTo>
                  <a:lnTo>
                    <a:pt x="207924" y="342544"/>
                  </a:lnTo>
                  <a:lnTo>
                    <a:pt x="207924" y="328193"/>
                  </a:lnTo>
                  <a:close/>
                </a:path>
                <a:path w="371475" h="395604">
                  <a:moveTo>
                    <a:pt x="371297" y="222770"/>
                  </a:moveTo>
                  <a:lnTo>
                    <a:pt x="366369" y="184442"/>
                  </a:lnTo>
                  <a:lnTo>
                    <a:pt x="361416" y="162877"/>
                  </a:lnTo>
                  <a:lnTo>
                    <a:pt x="358927" y="146126"/>
                  </a:lnTo>
                  <a:lnTo>
                    <a:pt x="344055" y="86233"/>
                  </a:lnTo>
                  <a:lnTo>
                    <a:pt x="321779" y="38328"/>
                  </a:lnTo>
                  <a:lnTo>
                    <a:pt x="294589" y="7188"/>
                  </a:lnTo>
                  <a:lnTo>
                    <a:pt x="277228" y="0"/>
                  </a:lnTo>
                  <a:lnTo>
                    <a:pt x="254952" y="0"/>
                  </a:lnTo>
                  <a:lnTo>
                    <a:pt x="249999" y="2374"/>
                  </a:lnTo>
                  <a:lnTo>
                    <a:pt x="247523" y="4775"/>
                  </a:lnTo>
                  <a:lnTo>
                    <a:pt x="237642" y="9588"/>
                  </a:lnTo>
                  <a:lnTo>
                    <a:pt x="230200" y="16764"/>
                  </a:lnTo>
                  <a:lnTo>
                    <a:pt x="200494" y="16764"/>
                  </a:lnTo>
                  <a:lnTo>
                    <a:pt x="207924" y="143713"/>
                  </a:lnTo>
                  <a:lnTo>
                    <a:pt x="212877" y="170091"/>
                  </a:lnTo>
                  <a:lnTo>
                    <a:pt x="212877" y="184442"/>
                  </a:lnTo>
                  <a:lnTo>
                    <a:pt x="225247" y="237159"/>
                  </a:lnTo>
                  <a:lnTo>
                    <a:pt x="245071" y="289864"/>
                  </a:lnTo>
                  <a:lnTo>
                    <a:pt x="269824" y="325780"/>
                  </a:lnTo>
                  <a:lnTo>
                    <a:pt x="316865" y="347345"/>
                  </a:lnTo>
                  <a:lnTo>
                    <a:pt x="326745" y="344944"/>
                  </a:lnTo>
                  <a:lnTo>
                    <a:pt x="336651" y="340169"/>
                  </a:lnTo>
                  <a:lnTo>
                    <a:pt x="344055" y="332968"/>
                  </a:lnTo>
                  <a:lnTo>
                    <a:pt x="351497" y="313804"/>
                  </a:lnTo>
                  <a:lnTo>
                    <a:pt x="358927" y="306628"/>
                  </a:lnTo>
                  <a:lnTo>
                    <a:pt x="363893" y="294640"/>
                  </a:lnTo>
                  <a:lnTo>
                    <a:pt x="368820" y="280289"/>
                  </a:lnTo>
                  <a:lnTo>
                    <a:pt x="371297" y="261086"/>
                  </a:lnTo>
                  <a:lnTo>
                    <a:pt x="371297" y="22277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169308" y="3118555"/>
              <a:ext cx="62230" cy="263525"/>
            </a:xfrm>
            <a:custGeom>
              <a:avLst/>
              <a:gdLst/>
              <a:ahLst/>
              <a:cxnLst/>
              <a:rect l="l" t="t" r="r" b="b"/>
              <a:pathLst>
                <a:path w="62229" h="263525">
                  <a:moveTo>
                    <a:pt x="7436" y="0"/>
                  </a:moveTo>
                  <a:lnTo>
                    <a:pt x="4957" y="2403"/>
                  </a:lnTo>
                  <a:lnTo>
                    <a:pt x="4957" y="4773"/>
                  </a:lnTo>
                  <a:lnTo>
                    <a:pt x="0" y="21565"/>
                  </a:lnTo>
                  <a:lnTo>
                    <a:pt x="0" y="62291"/>
                  </a:lnTo>
                  <a:lnTo>
                    <a:pt x="4957" y="112599"/>
                  </a:lnTo>
                  <a:lnTo>
                    <a:pt x="4957" y="119776"/>
                  </a:lnTo>
                  <a:lnTo>
                    <a:pt x="7436" y="129357"/>
                  </a:lnTo>
                  <a:lnTo>
                    <a:pt x="12394" y="160503"/>
                  </a:lnTo>
                  <a:lnTo>
                    <a:pt x="22275" y="198826"/>
                  </a:lnTo>
                  <a:lnTo>
                    <a:pt x="32191" y="227568"/>
                  </a:lnTo>
                  <a:lnTo>
                    <a:pt x="39593" y="246730"/>
                  </a:lnTo>
                  <a:lnTo>
                    <a:pt x="47030" y="258714"/>
                  </a:lnTo>
                  <a:lnTo>
                    <a:pt x="51988" y="263488"/>
                  </a:lnTo>
                  <a:lnTo>
                    <a:pt x="56946" y="258714"/>
                  </a:lnTo>
                  <a:lnTo>
                    <a:pt x="61869" y="251537"/>
                  </a:lnTo>
                  <a:lnTo>
                    <a:pt x="61869" y="198826"/>
                  </a:lnTo>
                  <a:lnTo>
                    <a:pt x="56946" y="153292"/>
                  </a:lnTo>
                  <a:lnTo>
                    <a:pt x="39593" y="71872"/>
                  </a:lnTo>
                  <a:lnTo>
                    <a:pt x="27233" y="31145"/>
                  </a:lnTo>
                  <a:lnTo>
                    <a:pt x="17318" y="7177"/>
                  </a:lnTo>
                  <a:lnTo>
                    <a:pt x="7436" y="0"/>
                  </a:lnTo>
                  <a:close/>
                </a:path>
              </a:pathLst>
            </a:custGeom>
            <a:solidFill>
              <a:srgbClr val="FFDB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285645" y="3061070"/>
              <a:ext cx="168910" cy="347345"/>
            </a:xfrm>
            <a:custGeom>
              <a:avLst/>
              <a:gdLst/>
              <a:ahLst/>
              <a:cxnLst/>
              <a:rect l="l" t="t" r="r" b="b"/>
              <a:pathLst>
                <a:path w="168910" h="347345">
                  <a:moveTo>
                    <a:pt x="74264" y="0"/>
                  </a:moveTo>
                  <a:lnTo>
                    <a:pt x="51988" y="0"/>
                  </a:lnTo>
                  <a:lnTo>
                    <a:pt x="49509" y="2370"/>
                  </a:lnTo>
                  <a:lnTo>
                    <a:pt x="44551" y="4773"/>
                  </a:lnTo>
                  <a:lnTo>
                    <a:pt x="39628" y="9580"/>
                  </a:lnTo>
                  <a:lnTo>
                    <a:pt x="37149" y="11950"/>
                  </a:lnTo>
                  <a:lnTo>
                    <a:pt x="32191" y="14354"/>
                  </a:lnTo>
                  <a:lnTo>
                    <a:pt x="29712" y="16758"/>
                  </a:lnTo>
                  <a:lnTo>
                    <a:pt x="27233" y="16758"/>
                  </a:lnTo>
                  <a:lnTo>
                    <a:pt x="22275" y="19161"/>
                  </a:lnTo>
                  <a:lnTo>
                    <a:pt x="0" y="19161"/>
                  </a:lnTo>
                  <a:lnTo>
                    <a:pt x="7436" y="143711"/>
                  </a:lnTo>
                  <a:lnTo>
                    <a:pt x="7436" y="158099"/>
                  </a:lnTo>
                  <a:lnTo>
                    <a:pt x="9915" y="172454"/>
                  </a:lnTo>
                  <a:lnTo>
                    <a:pt x="9915" y="184438"/>
                  </a:lnTo>
                  <a:lnTo>
                    <a:pt x="12394" y="196423"/>
                  </a:lnTo>
                  <a:lnTo>
                    <a:pt x="14873" y="206003"/>
                  </a:lnTo>
                  <a:lnTo>
                    <a:pt x="22275" y="239553"/>
                  </a:lnTo>
                  <a:lnTo>
                    <a:pt x="42107" y="292231"/>
                  </a:lnTo>
                  <a:lnTo>
                    <a:pt x="66862" y="328184"/>
                  </a:lnTo>
                  <a:lnTo>
                    <a:pt x="113892" y="347345"/>
                  </a:lnTo>
                  <a:lnTo>
                    <a:pt x="126252" y="344942"/>
                  </a:lnTo>
                  <a:lnTo>
                    <a:pt x="136168" y="340134"/>
                  </a:lnTo>
                  <a:lnTo>
                    <a:pt x="143571" y="332957"/>
                  </a:lnTo>
                  <a:lnTo>
                    <a:pt x="148528" y="323376"/>
                  </a:lnTo>
                  <a:lnTo>
                    <a:pt x="151007" y="313796"/>
                  </a:lnTo>
                  <a:lnTo>
                    <a:pt x="155965" y="306618"/>
                  </a:lnTo>
                  <a:lnTo>
                    <a:pt x="160923" y="294634"/>
                  </a:lnTo>
                  <a:lnTo>
                    <a:pt x="165846" y="280246"/>
                  </a:lnTo>
                  <a:lnTo>
                    <a:pt x="168325" y="263488"/>
                  </a:lnTo>
                  <a:lnTo>
                    <a:pt x="168325" y="222761"/>
                  </a:lnTo>
                  <a:lnTo>
                    <a:pt x="165846" y="206003"/>
                  </a:lnTo>
                  <a:lnTo>
                    <a:pt x="163402" y="186842"/>
                  </a:lnTo>
                  <a:lnTo>
                    <a:pt x="141092" y="88630"/>
                  </a:lnTo>
                  <a:lnTo>
                    <a:pt x="118816" y="38323"/>
                  </a:lnTo>
                  <a:lnTo>
                    <a:pt x="91582" y="7177"/>
                  </a:lnTo>
                  <a:lnTo>
                    <a:pt x="7426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340113" y="3099393"/>
              <a:ext cx="64769" cy="263525"/>
            </a:xfrm>
            <a:custGeom>
              <a:avLst/>
              <a:gdLst/>
              <a:ahLst/>
              <a:cxnLst/>
              <a:rect l="l" t="t" r="r" b="b"/>
              <a:pathLst>
                <a:path w="64770" h="263525">
                  <a:moveTo>
                    <a:pt x="7436" y="0"/>
                  </a:moveTo>
                  <a:lnTo>
                    <a:pt x="4957" y="2403"/>
                  </a:lnTo>
                  <a:lnTo>
                    <a:pt x="4957" y="4773"/>
                  </a:lnTo>
                  <a:lnTo>
                    <a:pt x="2478" y="11984"/>
                  </a:lnTo>
                  <a:lnTo>
                    <a:pt x="2478" y="21565"/>
                  </a:lnTo>
                  <a:lnTo>
                    <a:pt x="0" y="40726"/>
                  </a:lnTo>
                  <a:lnTo>
                    <a:pt x="0" y="62258"/>
                  </a:lnTo>
                  <a:lnTo>
                    <a:pt x="4957" y="114969"/>
                  </a:lnTo>
                  <a:lnTo>
                    <a:pt x="7436" y="119776"/>
                  </a:lnTo>
                  <a:lnTo>
                    <a:pt x="9915" y="131760"/>
                  </a:lnTo>
                  <a:lnTo>
                    <a:pt x="9915" y="146115"/>
                  </a:lnTo>
                  <a:lnTo>
                    <a:pt x="12394" y="162873"/>
                  </a:lnTo>
                  <a:lnTo>
                    <a:pt x="14839" y="170084"/>
                  </a:lnTo>
                  <a:lnTo>
                    <a:pt x="22275" y="198826"/>
                  </a:lnTo>
                  <a:lnTo>
                    <a:pt x="32191" y="227568"/>
                  </a:lnTo>
                  <a:lnTo>
                    <a:pt x="39593" y="246730"/>
                  </a:lnTo>
                  <a:lnTo>
                    <a:pt x="47030" y="258714"/>
                  </a:lnTo>
                  <a:lnTo>
                    <a:pt x="51988" y="263488"/>
                  </a:lnTo>
                  <a:lnTo>
                    <a:pt x="56946" y="261118"/>
                  </a:lnTo>
                  <a:lnTo>
                    <a:pt x="61869" y="253907"/>
                  </a:lnTo>
                  <a:lnTo>
                    <a:pt x="64348" y="239553"/>
                  </a:lnTo>
                  <a:lnTo>
                    <a:pt x="64348" y="222761"/>
                  </a:lnTo>
                  <a:lnTo>
                    <a:pt x="56946" y="153292"/>
                  </a:lnTo>
                  <a:lnTo>
                    <a:pt x="39593" y="74242"/>
                  </a:lnTo>
                  <a:lnTo>
                    <a:pt x="29712" y="33516"/>
                  </a:lnTo>
                  <a:lnTo>
                    <a:pt x="17318" y="9580"/>
                  </a:lnTo>
                  <a:lnTo>
                    <a:pt x="7436" y="0"/>
                  </a:lnTo>
                  <a:close/>
                </a:path>
              </a:pathLst>
            </a:custGeom>
            <a:solidFill>
              <a:srgbClr val="FFDB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456450" y="3044278"/>
              <a:ext cx="170815" cy="347345"/>
            </a:xfrm>
            <a:custGeom>
              <a:avLst/>
              <a:gdLst/>
              <a:ahLst/>
              <a:cxnLst/>
              <a:rect l="l" t="t" r="r" b="b"/>
              <a:pathLst>
                <a:path w="170814" h="347345">
                  <a:moveTo>
                    <a:pt x="74264" y="0"/>
                  </a:moveTo>
                  <a:lnTo>
                    <a:pt x="54467" y="0"/>
                  </a:lnTo>
                  <a:lnTo>
                    <a:pt x="49509" y="2403"/>
                  </a:lnTo>
                  <a:lnTo>
                    <a:pt x="47030" y="4807"/>
                  </a:lnTo>
                  <a:lnTo>
                    <a:pt x="42107" y="7210"/>
                  </a:lnTo>
                  <a:lnTo>
                    <a:pt x="37149" y="9580"/>
                  </a:lnTo>
                  <a:lnTo>
                    <a:pt x="29712" y="16791"/>
                  </a:lnTo>
                  <a:lnTo>
                    <a:pt x="0" y="16791"/>
                  </a:lnTo>
                  <a:lnTo>
                    <a:pt x="7436" y="141341"/>
                  </a:lnTo>
                  <a:lnTo>
                    <a:pt x="7436" y="155729"/>
                  </a:lnTo>
                  <a:lnTo>
                    <a:pt x="9915" y="170084"/>
                  </a:lnTo>
                  <a:lnTo>
                    <a:pt x="9915" y="184472"/>
                  </a:lnTo>
                  <a:lnTo>
                    <a:pt x="12394" y="196456"/>
                  </a:lnTo>
                  <a:lnTo>
                    <a:pt x="14873" y="206037"/>
                  </a:lnTo>
                  <a:lnTo>
                    <a:pt x="22275" y="237149"/>
                  </a:lnTo>
                  <a:lnTo>
                    <a:pt x="42107" y="289860"/>
                  </a:lnTo>
                  <a:lnTo>
                    <a:pt x="69306" y="325813"/>
                  </a:lnTo>
                  <a:lnTo>
                    <a:pt x="113892" y="347345"/>
                  </a:lnTo>
                  <a:lnTo>
                    <a:pt x="126252" y="344975"/>
                  </a:lnTo>
                  <a:lnTo>
                    <a:pt x="136168" y="340168"/>
                  </a:lnTo>
                  <a:lnTo>
                    <a:pt x="143571" y="332991"/>
                  </a:lnTo>
                  <a:lnTo>
                    <a:pt x="148528" y="321006"/>
                  </a:lnTo>
                  <a:lnTo>
                    <a:pt x="151007" y="313829"/>
                  </a:lnTo>
                  <a:lnTo>
                    <a:pt x="155965" y="306618"/>
                  </a:lnTo>
                  <a:lnTo>
                    <a:pt x="163402" y="294667"/>
                  </a:lnTo>
                  <a:lnTo>
                    <a:pt x="168325" y="280280"/>
                  </a:lnTo>
                  <a:lnTo>
                    <a:pt x="170804" y="261118"/>
                  </a:lnTo>
                  <a:lnTo>
                    <a:pt x="170804" y="237149"/>
                  </a:lnTo>
                  <a:lnTo>
                    <a:pt x="168325" y="222795"/>
                  </a:lnTo>
                  <a:lnTo>
                    <a:pt x="165846" y="203633"/>
                  </a:lnTo>
                  <a:lnTo>
                    <a:pt x="163402" y="184472"/>
                  </a:lnTo>
                  <a:lnTo>
                    <a:pt x="160923" y="162906"/>
                  </a:lnTo>
                  <a:lnTo>
                    <a:pt x="155965" y="146148"/>
                  </a:lnTo>
                  <a:lnTo>
                    <a:pt x="141092" y="86260"/>
                  </a:lnTo>
                  <a:lnTo>
                    <a:pt x="118816" y="38323"/>
                  </a:lnTo>
                  <a:lnTo>
                    <a:pt x="91582" y="7210"/>
                  </a:lnTo>
                  <a:lnTo>
                    <a:pt x="7426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513396" y="3080232"/>
              <a:ext cx="62230" cy="263525"/>
            </a:xfrm>
            <a:custGeom>
              <a:avLst/>
              <a:gdLst/>
              <a:ahLst/>
              <a:cxnLst/>
              <a:rect l="l" t="t" r="r" b="b"/>
              <a:pathLst>
                <a:path w="62229" h="263525">
                  <a:moveTo>
                    <a:pt x="7436" y="0"/>
                  </a:moveTo>
                  <a:lnTo>
                    <a:pt x="4957" y="2370"/>
                  </a:lnTo>
                  <a:lnTo>
                    <a:pt x="2478" y="7177"/>
                  </a:lnTo>
                  <a:lnTo>
                    <a:pt x="0" y="14354"/>
                  </a:lnTo>
                  <a:lnTo>
                    <a:pt x="0" y="88630"/>
                  </a:lnTo>
                  <a:lnTo>
                    <a:pt x="2478" y="114969"/>
                  </a:lnTo>
                  <a:lnTo>
                    <a:pt x="7436" y="131727"/>
                  </a:lnTo>
                  <a:lnTo>
                    <a:pt x="7436" y="146115"/>
                  </a:lnTo>
                  <a:lnTo>
                    <a:pt x="19796" y="201196"/>
                  </a:lnTo>
                  <a:lnTo>
                    <a:pt x="37114" y="249134"/>
                  </a:lnTo>
                  <a:lnTo>
                    <a:pt x="51988" y="263488"/>
                  </a:lnTo>
                  <a:lnTo>
                    <a:pt x="56946" y="261085"/>
                  </a:lnTo>
                  <a:lnTo>
                    <a:pt x="59390" y="253907"/>
                  </a:lnTo>
                  <a:lnTo>
                    <a:pt x="61869" y="239553"/>
                  </a:lnTo>
                  <a:lnTo>
                    <a:pt x="61869" y="201196"/>
                  </a:lnTo>
                  <a:lnTo>
                    <a:pt x="59390" y="177261"/>
                  </a:lnTo>
                  <a:lnTo>
                    <a:pt x="54467" y="155696"/>
                  </a:lnTo>
                  <a:lnTo>
                    <a:pt x="51988" y="131727"/>
                  </a:lnTo>
                  <a:lnTo>
                    <a:pt x="39593" y="74242"/>
                  </a:lnTo>
                  <a:lnTo>
                    <a:pt x="27233" y="33516"/>
                  </a:lnTo>
                  <a:lnTo>
                    <a:pt x="17318" y="9580"/>
                  </a:lnTo>
                  <a:close/>
                </a:path>
              </a:pathLst>
            </a:custGeom>
            <a:solidFill>
              <a:srgbClr val="FFDB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676762" y="3015538"/>
              <a:ext cx="215900" cy="398145"/>
            </a:xfrm>
            <a:custGeom>
              <a:avLst/>
              <a:gdLst/>
              <a:ahLst/>
              <a:cxnLst/>
              <a:rect l="l" t="t" r="r" b="b"/>
              <a:pathLst>
                <a:path w="215900" h="398145">
                  <a:moveTo>
                    <a:pt x="54457" y="328193"/>
                  </a:moveTo>
                  <a:lnTo>
                    <a:pt x="49504" y="316204"/>
                  </a:lnTo>
                  <a:lnTo>
                    <a:pt x="42075" y="306628"/>
                  </a:lnTo>
                  <a:lnTo>
                    <a:pt x="37147" y="301853"/>
                  </a:lnTo>
                  <a:lnTo>
                    <a:pt x="29705" y="299440"/>
                  </a:lnTo>
                  <a:lnTo>
                    <a:pt x="24752" y="297040"/>
                  </a:lnTo>
                  <a:lnTo>
                    <a:pt x="12395" y="297040"/>
                  </a:lnTo>
                  <a:lnTo>
                    <a:pt x="7429" y="299440"/>
                  </a:lnTo>
                  <a:lnTo>
                    <a:pt x="4953" y="304253"/>
                  </a:lnTo>
                  <a:lnTo>
                    <a:pt x="0" y="309029"/>
                  </a:lnTo>
                  <a:lnTo>
                    <a:pt x="0" y="337769"/>
                  </a:lnTo>
                  <a:lnTo>
                    <a:pt x="4953" y="344982"/>
                  </a:lnTo>
                  <a:lnTo>
                    <a:pt x="7429" y="349758"/>
                  </a:lnTo>
                  <a:lnTo>
                    <a:pt x="14871" y="354558"/>
                  </a:lnTo>
                  <a:lnTo>
                    <a:pt x="9906" y="376097"/>
                  </a:lnTo>
                  <a:lnTo>
                    <a:pt x="9906" y="388073"/>
                  </a:lnTo>
                  <a:lnTo>
                    <a:pt x="14871" y="392887"/>
                  </a:lnTo>
                  <a:lnTo>
                    <a:pt x="14871" y="395249"/>
                  </a:lnTo>
                  <a:lnTo>
                    <a:pt x="17310" y="397662"/>
                  </a:lnTo>
                  <a:lnTo>
                    <a:pt x="34671" y="385673"/>
                  </a:lnTo>
                  <a:lnTo>
                    <a:pt x="42075" y="373722"/>
                  </a:lnTo>
                  <a:lnTo>
                    <a:pt x="49504" y="356933"/>
                  </a:lnTo>
                  <a:lnTo>
                    <a:pt x="54457" y="342569"/>
                  </a:lnTo>
                  <a:lnTo>
                    <a:pt x="54457" y="328193"/>
                  </a:lnTo>
                  <a:close/>
                </a:path>
                <a:path w="215900" h="398145">
                  <a:moveTo>
                    <a:pt x="215353" y="222796"/>
                  </a:moveTo>
                  <a:lnTo>
                    <a:pt x="212877" y="203631"/>
                  </a:lnTo>
                  <a:lnTo>
                    <a:pt x="210426" y="184480"/>
                  </a:lnTo>
                  <a:lnTo>
                    <a:pt x="207949" y="162915"/>
                  </a:lnTo>
                  <a:lnTo>
                    <a:pt x="202996" y="146113"/>
                  </a:lnTo>
                  <a:lnTo>
                    <a:pt x="188125" y="88633"/>
                  </a:lnTo>
                  <a:lnTo>
                    <a:pt x="165849" y="38328"/>
                  </a:lnTo>
                  <a:lnTo>
                    <a:pt x="138607" y="7175"/>
                  </a:lnTo>
                  <a:lnTo>
                    <a:pt x="121285" y="0"/>
                  </a:lnTo>
                  <a:lnTo>
                    <a:pt x="99009" y="0"/>
                  </a:lnTo>
                  <a:lnTo>
                    <a:pt x="96532" y="2413"/>
                  </a:lnTo>
                  <a:lnTo>
                    <a:pt x="86652" y="7175"/>
                  </a:lnTo>
                  <a:lnTo>
                    <a:pt x="84175" y="9588"/>
                  </a:lnTo>
                  <a:lnTo>
                    <a:pt x="79222" y="11988"/>
                  </a:lnTo>
                  <a:lnTo>
                    <a:pt x="76733" y="14389"/>
                  </a:lnTo>
                  <a:lnTo>
                    <a:pt x="76733" y="16764"/>
                  </a:lnTo>
                  <a:lnTo>
                    <a:pt x="47028" y="16764"/>
                  </a:lnTo>
                  <a:lnTo>
                    <a:pt x="51981" y="143751"/>
                  </a:lnTo>
                  <a:lnTo>
                    <a:pt x="54457" y="158102"/>
                  </a:lnTo>
                  <a:lnTo>
                    <a:pt x="56946" y="170091"/>
                  </a:lnTo>
                  <a:lnTo>
                    <a:pt x="56946" y="184480"/>
                  </a:lnTo>
                  <a:lnTo>
                    <a:pt x="59423" y="196430"/>
                  </a:lnTo>
                  <a:lnTo>
                    <a:pt x="61899" y="206006"/>
                  </a:lnTo>
                  <a:lnTo>
                    <a:pt x="69303" y="237159"/>
                  </a:lnTo>
                  <a:lnTo>
                    <a:pt x="89128" y="289864"/>
                  </a:lnTo>
                  <a:lnTo>
                    <a:pt x="113855" y="325780"/>
                  </a:lnTo>
                  <a:lnTo>
                    <a:pt x="160921" y="347345"/>
                  </a:lnTo>
                  <a:lnTo>
                    <a:pt x="170802" y="344982"/>
                  </a:lnTo>
                  <a:lnTo>
                    <a:pt x="180721" y="340169"/>
                  </a:lnTo>
                  <a:lnTo>
                    <a:pt x="188125" y="332994"/>
                  </a:lnTo>
                  <a:lnTo>
                    <a:pt x="195554" y="323418"/>
                  </a:lnTo>
                  <a:lnTo>
                    <a:pt x="198031" y="313829"/>
                  </a:lnTo>
                  <a:lnTo>
                    <a:pt x="202996" y="306628"/>
                  </a:lnTo>
                  <a:lnTo>
                    <a:pt x="207949" y="294678"/>
                  </a:lnTo>
                  <a:lnTo>
                    <a:pt x="212877" y="280289"/>
                  </a:lnTo>
                  <a:lnTo>
                    <a:pt x="215353" y="261124"/>
                  </a:lnTo>
                  <a:lnTo>
                    <a:pt x="215353" y="2227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778262" y="3053859"/>
              <a:ext cx="64769" cy="263525"/>
            </a:xfrm>
            <a:custGeom>
              <a:avLst/>
              <a:gdLst/>
              <a:ahLst/>
              <a:cxnLst/>
              <a:rect l="l" t="t" r="r" b="b"/>
              <a:pathLst>
                <a:path w="64770" h="263525">
                  <a:moveTo>
                    <a:pt x="7436" y="0"/>
                  </a:moveTo>
                  <a:lnTo>
                    <a:pt x="4957" y="2403"/>
                  </a:lnTo>
                  <a:lnTo>
                    <a:pt x="4957" y="4807"/>
                  </a:lnTo>
                  <a:lnTo>
                    <a:pt x="2478" y="11984"/>
                  </a:lnTo>
                  <a:lnTo>
                    <a:pt x="2478" y="21565"/>
                  </a:lnTo>
                  <a:lnTo>
                    <a:pt x="0" y="40726"/>
                  </a:lnTo>
                  <a:lnTo>
                    <a:pt x="0" y="62291"/>
                  </a:lnTo>
                  <a:lnTo>
                    <a:pt x="4957" y="112599"/>
                  </a:lnTo>
                  <a:lnTo>
                    <a:pt x="4957" y="119776"/>
                  </a:lnTo>
                  <a:lnTo>
                    <a:pt x="7436" y="129357"/>
                  </a:lnTo>
                  <a:lnTo>
                    <a:pt x="22275" y="198826"/>
                  </a:lnTo>
                  <a:lnTo>
                    <a:pt x="39593" y="246763"/>
                  </a:lnTo>
                  <a:lnTo>
                    <a:pt x="51988" y="263521"/>
                  </a:lnTo>
                  <a:lnTo>
                    <a:pt x="56946" y="258714"/>
                  </a:lnTo>
                  <a:lnTo>
                    <a:pt x="61869" y="251537"/>
                  </a:lnTo>
                  <a:lnTo>
                    <a:pt x="64348" y="237149"/>
                  </a:lnTo>
                  <a:lnTo>
                    <a:pt x="64348" y="220391"/>
                  </a:lnTo>
                  <a:lnTo>
                    <a:pt x="56946" y="153326"/>
                  </a:lnTo>
                  <a:lnTo>
                    <a:pt x="39593" y="71872"/>
                  </a:lnTo>
                  <a:lnTo>
                    <a:pt x="27233" y="31145"/>
                  </a:lnTo>
                  <a:lnTo>
                    <a:pt x="17318" y="7210"/>
                  </a:lnTo>
                  <a:lnTo>
                    <a:pt x="7436" y="0"/>
                  </a:lnTo>
                  <a:close/>
                </a:path>
              </a:pathLst>
            </a:custGeom>
            <a:solidFill>
              <a:srgbClr val="FFDB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894600" y="2996374"/>
              <a:ext cx="168910" cy="347345"/>
            </a:xfrm>
            <a:custGeom>
              <a:avLst/>
              <a:gdLst/>
              <a:ahLst/>
              <a:cxnLst/>
              <a:rect l="l" t="t" r="r" b="b"/>
              <a:pathLst>
                <a:path w="168910" h="347345">
                  <a:moveTo>
                    <a:pt x="74264" y="0"/>
                  </a:moveTo>
                  <a:lnTo>
                    <a:pt x="54467" y="0"/>
                  </a:lnTo>
                  <a:lnTo>
                    <a:pt x="49509" y="2403"/>
                  </a:lnTo>
                  <a:lnTo>
                    <a:pt x="47030" y="7177"/>
                  </a:lnTo>
                  <a:lnTo>
                    <a:pt x="37149" y="11984"/>
                  </a:lnTo>
                  <a:lnTo>
                    <a:pt x="32191" y="16758"/>
                  </a:lnTo>
                  <a:lnTo>
                    <a:pt x="27233" y="16758"/>
                  </a:lnTo>
                  <a:lnTo>
                    <a:pt x="22275" y="19161"/>
                  </a:lnTo>
                  <a:lnTo>
                    <a:pt x="0" y="19161"/>
                  </a:lnTo>
                  <a:lnTo>
                    <a:pt x="7436" y="143745"/>
                  </a:lnTo>
                  <a:lnTo>
                    <a:pt x="7436" y="158099"/>
                  </a:lnTo>
                  <a:lnTo>
                    <a:pt x="9915" y="172487"/>
                  </a:lnTo>
                  <a:lnTo>
                    <a:pt x="9915" y="184472"/>
                  </a:lnTo>
                  <a:lnTo>
                    <a:pt x="12394" y="196423"/>
                  </a:lnTo>
                  <a:lnTo>
                    <a:pt x="14873" y="206003"/>
                  </a:lnTo>
                  <a:lnTo>
                    <a:pt x="22275" y="239553"/>
                  </a:lnTo>
                  <a:lnTo>
                    <a:pt x="32191" y="268295"/>
                  </a:lnTo>
                  <a:lnTo>
                    <a:pt x="54467" y="311425"/>
                  </a:lnTo>
                  <a:lnTo>
                    <a:pt x="84180" y="337764"/>
                  </a:lnTo>
                  <a:lnTo>
                    <a:pt x="113892" y="347345"/>
                  </a:lnTo>
                  <a:lnTo>
                    <a:pt x="126252" y="344942"/>
                  </a:lnTo>
                  <a:lnTo>
                    <a:pt x="136168" y="340168"/>
                  </a:lnTo>
                  <a:lnTo>
                    <a:pt x="143571" y="332991"/>
                  </a:lnTo>
                  <a:lnTo>
                    <a:pt x="148528" y="323410"/>
                  </a:lnTo>
                  <a:lnTo>
                    <a:pt x="151007" y="313829"/>
                  </a:lnTo>
                  <a:lnTo>
                    <a:pt x="155965" y="306618"/>
                  </a:lnTo>
                  <a:lnTo>
                    <a:pt x="163367" y="294634"/>
                  </a:lnTo>
                  <a:lnTo>
                    <a:pt x="165846" y="280280"/>
                  </a:lnTo>
                  <a:lnTo>
                    <a:pt x="168325" y="263521"/>
                  </a:lnTo>
                  <a:lnTo>
                    <a:pt x="168325" y="222795"/>
                  </a:lnTo>
                  <a:lnTo>
                    <a:pt x="165846" y="206003"/>
                  </a:lnTo>
                  <a:lnTo>
                    <a:pt x="163367" y="186842"/>
                  </a:lnTo>
                  <a:lnTo>
                    <a:pt x="160923" y="165277"/>
                  </a:lnTo>
                  <a:lnTo>
                    <a:pt x="155965" y="148519"/>
                  </a:lnTo>
                  <a:lnTo>
                    <a:pt x="148528" y="117373"/>
                  </a:lnTo>
                  <a:lnTo>
                    <a:pt x="131210" y="64695"/>
                  </a:lnTo>
                  <a:lnTo>
                    <a:pt x="106456" y="21565"/>
                  </a:lnTo>
                  <a:lnTo>
                    <a:pt x="91582" y="7177"/>
                  </a:lnTo>
                  <a:lnTo>
                    <a:pt x="7426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951546" y="3034698"/>
              <a:ext cx="62230" cy="263525"/>
            </a:xfrm>
            <a:custGeom>
              <a:avLst/>
              <a:gdLst/>
              <a:ahLst/>
              <a:cxnLst/>
              <a:rect l="l" t="t" r="r" b="b"/>
              <a:pathLst>
                <a:path w="62229" h="263525">
                  <a:moveTo>
                    <a:pt x="4957" y="0"/>
                  </a:moveTo>
                  <a:lnTo>
                    <a:pt x="2478" y="2403"/>
                  </a:lnTo>
                  <a:lnTo>
                    <a:pt x="2478" y="4807"/>
                  </a:lnTo>
                  <a:lnTo>
                    <a:pt x="0" y="11984"/>
                  </a:lnTo>
                  <a:lnTo>
                    <a:pt x="0" y="88630"/>
                  </a:lnTo>
                  <a:lnTo>
                    <a:pt x="2478" y="115002"/>
                  </a:lnTo>
                  <a:lnTo>
                    <a:pt x="4957" y="119776"/>
                  </a:lnTo>
                  <a:lnTo>
                    <a:pt x="7436" y="131760"/>
                  </a:lnTo>
                  <a:lnTo>
                    <a:pt x="7436" y="146148"/>
                  </a:lnTo>
                  <a:lnTo>
                    <a:pt x="9881" y="162906"/>
                  </a:lnTo>
                  <a:lnTo>
                    <a:pt x="12360" y="170084"/>
                  </a:lnTo>
                  <a:lnTo>
                    <a:pt x="19796" y="198826"/>
                  </a:lnTo>
                  <a:lnTo>
                    <a:pt x="37114" y="249134"/>
                  </a:lnTo>
                  <a:lnTo>
                    <a:pt x="44551" y="258714"/>
                  </a:lnTo>
                  <a:lnTo>
                    <a:pt x="51988" y="263521"/>
                  </a:lnTo>
                  <a:lnTo>
                    <a:pt x="56946" y="261118"/>
                  </a:lnTo>
                  <a:lnTo>
                    <a:pt x="59390" y="253941"/>
                  </a:lnTo>
                  <a:lnTo>
                    <a:pt x="61869" y="239553"/>
                  </a:lnTo>
                  <a:lnTo>
                    <a:pt x="61869" y="198826"/>
                  </a:lnTo>
                  <a:lnTo>
                    <a:pt x="59390" y="177261"/>
                  </a:lnTo>
                  <a:lnTo>
                    <a:pt x="54467" y="153326"/>
                  </a:lnTo>
                  <a:lnTo>
                    <a:pt x="51988" y="129357"/>
                  </a:lnTo>
                  <a:lnTo>
                    <a:pt x="39593" y="74276"/>
                  </a:lnTo>
                  <a:lnTo>
                    <a:pt x="27233" y="33549"/>
                  </a:lnTo>
                  <a:lnTo>
                    <a:pt x="17318" y="9580"/>
                  </a:lnTo>
                  <a:close/>
                </a:path>
              </a:pathLst>
            </a:custGeom>
            <a:solidFill>
              <a:srgbClr val="FFDB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065405" y="2979616"/>
              <a:ext cx="170815" cy="347345"/>
            </a:xfrm>
            <a:custGeom>
              <a:avLst/>
              <a:gdLst/>
              <a:ahLst/>
              <a:cxnLst/>
              <a:rect l="l" t="t" r="r" b="b"/>
              <a:pathLst>
                <a:path w="170814" h="347345">
                  <a:moveTo>
                    <a:pt x="76743" y="0"/>
                  </a:moveTo>
                  <a:lnTo>
                    <a:pt x="54467" y="0"/>
                  </a:lnTo>
                  <a:lnTo>
                    <a:pt x="49509" y="2403"/>
                  </a:lnTo>
                  <a:lnTo>
                    <a:pt x="47030" y="4773"/>
                  </a:lnTo>
                  <a:lnTo>
                    <a:pt x="37149" y="9580"/>
                  </a:lnTo>
                  <a:lnTo>
                    <a:pt x="29712" y="16758"/>
                  </a:lnTo>
                  <a:lnTo>
                    <a:pt x="0" y="16758"/>
                  </a:lnTo>
                  <a:lnTo>
                    <a:pt x="7436" y="143711"/>
                  </a:lnTo>
                  <a:lnTo>
                    <a:pt x="9915" y="158099"/>
                  </a:lnTo>
                  <a:lnTo>
                    <a:pt x="9915" y="170084"/>
                  </a:lnTo>
                  <a:lnTo>
                    <a:pt x="12394" y="184438"/>
                  </a:lnTo>
                  <a:lnTo>
                    <a:pt x="14873" y="196423"/>
                  </a:lnTo>
                  <a:lnTo>
                    <a:pt x="14873" y="206003"/>
                  </a:lnTo>
                  <a:lnTo>
                    <a:pt x="22275" y="237149"/>
                  </a:lnTo>
                  <a:lnTo>
                    <a:pt x="42072" y="289860"/>
                  </a:lnTo>
                  <a:lnTo>
                    <a:pt x="69306" y="325780"/>
                  </a:lnTo>
                  <a:lnTo>
                    <a:pt x="113858" y="347345"/>
                  </a:lnTo>
                  <a:lnTo>
                    <a:pt x="126252" y="344942"/>
                  </a:lnTo>
                  <a:lnTo>
                    <a:pt x="136168" y="340168"/>
                  </a:lnTo>
                  <a:lnTo>
                    <a:pt x="143571" y="332957"/>
                  </a:lnTo>
                  <a:lnTo>
                    <a:pt x="148528" y="321006"/>
                  </a:lnTo>
                  <a:lnTo>
                    <a:pt x="151007" y="313796"/>
                  </a:lnTo>
                  <a:lnTo>
                    <a:pt x="155965" y="306618"/>
                  </a:lnTo>
                  <a:lnTo>
                    <a:pt x="163367" y="294634"/>
                  </a:lnTo>
                  <a:lnTo>
                    <a:pt x="168325" y="280280"/>
                  </a:lnTo>
                  <a:lnTo>
                    <a:pt x="170804" y="261118"/>
                  </a:lnTo>
                  <a:lnTo>
                    <a:pt x="170804" y="222761"/>
                  </a:lnTo>
                  <a:lnTo>
                    <a:pt x="168325" y="203600"/>
                  </a:lnTo>
                  <a:lnTo>
                    <a:pt x="163367" y="184438"/>
                  </a:lnTo>
                  <a:lnTo>
                    <a:pt x="160923" y="162873"/>
                  </a:lnTo>
                  <a:lnTo>
                    <a:pt x="151007" y="114969"/>
                  </a:lnTo>
                  <a:lnTo>
                    <a:pt x="121295" y="38323"/>
                  </a:lnTo>
                  <a:lnTo>
                    <a:pt x="94061" y="7177"/>
                  </a:lnTo>
                  <a:lnTo>
                    <a:pt x="7674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122351" y="3017940"/>
              <a:ext cx="62230" cy="263525"/>
            </a:xfrm>
            <a:custGeom>
              <a:avLst/>
              <a:gdLst/>
              <a:ahLst/>
              <a:cxnLst/>
              <a:rect l="l" t="t" r="r" b="b"/>
              <a:pathLst>
                <a:path w="62229" h="263525">
                  <a:moveTo>
                    <a:pt x="7436" y="0"/>
                  </a:moveTo>
                  <a:lnTo>
                    <a:pt x="2478" y="4773"/>
                  </a:lnTo>
                  <a:lnTo>
                    <a:pt x="2478" y="11984"/>
                  </a:lnTo>
                  <a:lnTo>
                    <a:pt x="0" y="21565"/>
                  </a:lnTo>
                  <a:lnTo>
                    <a:pt x="0" y="62291"/>
                  </a:lnTo>
                  <a:lnTo>
                    <a:pt x="4957" y="112599"/>
                  </a:lnTo>
                  <a:lnTo>
                    <a:pt x="4957" y="119776"/>
                  </a:lnTo>
                  <a:lnTo>
                    <a:pt x="7436" y="129357"/>
                  </a:lnTo>
                  <a:lnTo>
                    <a:pt x="12360" y="160503"/>
                  </a:lnTo>
                  <a:lnTo>
                    <a:pt x="12360" y="170084"/>
                  </a:lnTo>
                  <a:lnTo>
                    <a:pt x="19796" y="198826"/>
                  </a:lnTo>
                  <a:lnTo>
                    <a:pt x="29712" y="227568"/>
                  </a:lnTo>
                  <a:lnTo>
                    <a:pt x="37114" y="246730"/>
                  </a:lnTo>
                  <a:lnTo>
                    <a:pt x="44551" y="258714"/>
                  </a:lnTo>
                  <a:lnTo>
                    <a:pt x="51988" y="263488"/>
                  </a:lnTo>
                  <a:lnTo>
                    <a:pt x="56911" y="258714"/>
                  </a:lnTo>
                  <a:lnTo>
                    <a:pt x="59390" y="251537"/>
                  </a:lnTo>
                  <a:lnTo>
                    <a:pt x="61869" y="237149"/>
                  </a:lnTo>
                  <a:lnTo>
                    <a:pt x="61869" y="198826"/>
                  </a:lnTo>
                  <a:lnTo>
                    <a:pt x="59390" y="174857"/>
                  </a:lnTo>
                  <a:lnTo>
                    <a:pt x="54467" y="153326"/>
                  </a:lnTo>
                  <a:lnTo>
                    <a:pt x="51988" y="129357"/>
                  </a:lnTo>
                  <a:lnTo>
                    <a:pt x="39593" y="71872"/>
                  </a:lnTo>
                  <a:lnTo>
                    <a:pt x="27233" y="31145"/>
                  </a:lnTo>
                  <a:lnTo>
                    <a:pt x="17318" y="7177"/>
                  </a:lnTo>
                  <a:lnTo>
                    <a:pt x="7436" y="0"/>
                  </a:lnTo>
                  <a:close/>
                </a:path>
              </a:pathLst>
            </a:custGeom>
            <a:solidFill>
              <a:srgbClr val="FFDB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283240" y="2929309"/>
              <a:ext cx="240111" cy="27787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023258" y="2203373"/>
              <a:ext cx="849630" cy="3521710"/>
            </a:xfrm>
            <a:custGeom>
              <a:avLst/>
              <a:gdLst/>
              <a:ahLst/>
              <a:cxnLst/>
              <a:rect l="l" t="t" r="r" b="b"/>
              <a:pathLst>
                <a:path w="849629" h="3521710">
                  <a:moveTo>
                    <a:pt x="304482" y="3480778"/>
                  </a:moveTo>
                  <a:lnTo>
                    <a:pt x="302006" y="3478377"/>
                  </a:lnTo>
                  <a:lnTo>
                    <a:pt x="297053" y="3478377"/>
                  </a:lnTo>
                  <a:lnTo>
                    <a:pt x="287134" y="3475990"/>
                  </a:lnTo>
                  <a:lnTo>
                    <a:pt x="242582" y="3475990"/>
                  </a:lnTo>
                  <a:lnTo>
                    <a:pt x="202984" y="3471189"/>
                  </a:lnTo>
                  <a:lnTo>
                    <a:pt x="188112" y="3464001"/>
                  </a:lnTo>
                  <a:lnTo>
                    <a:pt x="170802" y="3456825"/>
                  </a:lnTo>
                  <a:lnTo>
                    <a:pt x="158432" y="3449637"/>
                  </a:lnTo>
                  <a:lnTo>
                    <a:pt x="148526" y="3440049"/>
                  </a:lnTo>
                  <a:lnTo>
                    <a:pt x="141084" y="3435261"/>
                  </a:lnTo>
                  <a:lnTo>
                    <a:pt x="133680" y="3428073"/>
                  </a:lnTo>
                  <a:lnTo>
                    <a:pt x="111379" y="3437648"/>
                  </a:lnTo>
                  <a:lnTo>
                    <a:pt x="89103" y="3444837"/>
                  </a:lnTo>
                  <a:lnTo>
                    <a:pt x="64338" y="3447237"/>
                  </a:lnTo>
                  <a:lnTo>
                    <a:pt x="42062" y="3442449"/>
                  </a:lnTo>
                  <a:lnTo>
                    <a:pt x="24752" y="3437648"/>
                  </a:lnTo>
                  <a:lnTo>
                    <a:pt x="14833" y="3430473"/>
                  </a:lnTo>
                  <a:lnTo>
                    <a:pt x="9906" y="3428073"/>
                  </a:lnTo>
                  <a:lnTo>
                    <a:pt x="4953" y="3432860"/>
                  </a:lnTo>
                  <a:lnTo>
                    <a:pt x="2476" y="3440049"/>
                  </a:lnTo>
                  <a:lnTo>
                    <a:pt x="0" y="3452025"/>
                  </a:lnTo>
                  <a:lnTo>
                    <a:pt x="4953" y="3468801"/>
                  </a:lnTo>
                  <a:lnTo>
                    <a:pt x="14833" y="3490353"/>
                  </a:lnTo>
                  <a:lnTo>
                    <a:pt x="24752" y="3507117"/>
                  </a:lnTo>
                  <a:lnTo>
                    <a:pt x="29705" y="3514306"/>
                  </a:lnTo>
                  <a:lnTo>
                    <a:pt x="64338" y="3514306"/>
                  </a:lnTo>
                  <a:lnTo>
                    <a:pt x="89103" y="3499942"/>
                  </a:lnTo>
                  <a:lnTo>
                    <a:pt x="91579" y="3502329"/>
                  </a:lnTo>
                  <a:lnTo>
                    <a:pt x="99009" y="3504730"/>
                  </a:lnTo>
                  <a:lnTo>
                    <a:pt x="113855" y="3511918"/>
                  </a:lnTo>
                  <a:lnTo>
                    <a:pt x="138607" y="3519106"/>
                  </a:lnTo>
                  <a:lnTo>
                    <a:pt x="155956" y="3521494"/>
                  </a:lnTo>
                  <a:lnTo>
                    <a:pt x="202984" y="3516706"/>
                  </a:lnTo>
                  <a:lnTo>
                    <a:pt x="227749" y="3509518"/>
                  </a:lnTo>
                  <a:lnTo>
                    <a:pt x="250024" y="3504730"/>
                  </a:lnTo>
                  <a:lnTo>
                    <a:pt x="272300" y="3497542"/>
                  </a:lnTo>
                  <a:lnTo>
                    <a:pt x="289610" y="3490353"/>
                  </a:lnTo>
                  <a:lnTo>
                    <a:pt x="299529" y="3485565"/>
                  </a:lnTo>
                  <a:lnTo>
                    <a:pt x="304482" y="3480778"/>
                  </a:lnTo>
                  <a:close/>
                </a:path>
                <a:path w="849629" h="3521710">
                  <a:moveTo>
                    <a:pt x="440626" y="98145"/>
                  </a:moveTo>
                  <a:lnTo>
                    <a:pt x="433184" y="43065"/>
                  </a:lnTo>
                  <a:lnTo>
                    <a:pt x="393585" y="48069"/>
                  </a:lnTo>
                  <a:lnTo>
                    <a:pt x="401027" y="103162"/>
                  </a:lnTo>
                  <a:lnTo>
                    <a:pt x="440626" y="98145"/>
                  </a:lnTo>
                  <a:close/>
                </a:path>
                <a:path w="849629" h="3521710">
                  <a:moveTo>
                    <a:pt x="695579" y="57416"/>
                  </a:moveTo>
                  <a:lnTo>
                    <a:pt x="688174" y="0"/>
                  </a:lnTo>
                  <a:lnTo>
                    <a:pt x="651027" y="5016"/>
                  </a:lnTo>
                  <a:lnTo>
                    <a:pt x="653503" y="62433"/>
                  </a:lnTo>
                  <a:lnTo>
                    <a:pt x="695579" y="57416"/>
                  </a:lnTo>
                  <a:close/>
                </a:path>
                <a:path w="849629" h="3521710">
                  <a:moveTo>
                    <a:pt x="849058" y="3368179"/>
                  </a:moveTo>
                  <a:lnTo>
                    <a:pt x="846582" y="3365792"/>
                  </a:lnTo>
                  <a:lnTo>
                    <a:pt x="841629" y="3363391"/>
                  </a:lnTo>
                  <a:lnTo>
                    <a:pt x="831735" y="3361004"/>
                  </a:lnTo>
                  <a:lnTo>
                    <a:pt x="784707" y="3361004"/>
                  </a:lnTo>
                  <a:lnTo>
                    <a:pt x="747560" y="3356203"/>
                  </a:lnTo>
                  <a:lnTo>
                    <a:pt x="732726" y="3349015"/>
                  </a:lnTo>
                  <a:lnTo>
                    <a:pt x="715403" y="3341840"/>
                  </a:lnTo>
                  <a:lnTo>
                    <a:pt x="703008" y="3334651"/>
                  </a:lnTo>
                  <a:lnTo>
                    <a:pt x="685685" y="3322675"/>
                  </a:lnTo>
                  <a:lnTo>
                    <a:pt x="678256" y="3315487"/>
                  </a:lnTo>
                  <a:lnTo>
                    <a:pt x="658456" y="3325063"/>
                  </a:lnTo>
                  <a:lnTo>
                    <a:pt x="636181" y="3332251"/>
                  </a:lnTo>
                  <a:lnTo>
                    <a:pt x="611428" y="3334651"/>
                  </a:lnTo>
                  <a:lnTo>
                    <a:pt x="589153" y="3329851"/>
                  </a:lnTo>
                  <a:lnTo>
                    <a:pt x="571830" y="3325063"/>
                  </a:lnTo>
                  <a:lnTo>
                    <a:pt x="561911" y="3317875"/>
                  </a:lnTo>
                  <a:lnTo>
                    <a:pt x="556958" y="3315487"/>
                  </a:lnTo>
                  <a:lnTo>
                    <a:pt x="552005" y="3320275"/>
                  </a:lnTo>
                  <a:lnTo>
                    <a:pt x="549529" y="3327463"/>
                  </a:lnTo>
                  <a:lnTo>
                    <a:pt x="547077" y="3339439"/>
                  </a:lnTo>
                  <a:lnTo>
                    <a:pt x="552005" y="3356203"/>
                  </a:lnTo>
                  <a:lnTo>
                    <a:pt x="561911" y="3377768"/>
                  </a:lnTo>
                  <a:lnTo>
                    <a:pt x="571830" y="3394532"/>
                  </a:lnTo>
                  <a:lnTo>
                    <a:pt x="576757" y="3401720"/>
                  </a:lnTo>
                  <a:lnTo>
                    <a:pt x="611428" y="3401720"/>
                  </a:lnTo>
                  <a:lnTo>
                    <a:pt x="633704" y="3387356"/>
                  </a:lnTo>
                  <a:lnTo>
                    <a:pt x="636181" y="3389744"/>
                  </a:lnTo>
                  <a:lnTo>
                    <a:pt x="643623" y="3392144"/>
                  </a:lnTo>
                  <a:lnTo>
                    <a:pt x="660933" y="3399332"/>
                  </a:lnTo>
                  <a:lnTo>
                    <a:pt x="683209" y="3406508"/>
                  </a:lnTo>
                  <a:lnTo>
                    <a:pt x="700532" y="3408908"/>
                  </a:lnTo>
                  <a:lnTo>
                    <a:pt x="745083" y="3404120"/>
                  </a:lnTo>
                  <a:lnTo>
                    <a:pt x="772312" y="3396932"/>
                  </a:lnTo>
                  <a:lnTo>
                    <a:pt x="794588" y="3392144"/>
                  </a:lnTo>
                  <a:lnTo>
                    <a:pt x="816864" y="3384956"/>
                  </a:lnTo>
                  <a:lnTo>
                    <a:pt x="834224" y="3377768"/>
                  </a:lnTo>
                  <a:lnTo>
                    <a:pt x="844105" y="3372980"/>
                  </a:lnTo>
                  <a:lnTo>
                    <a:pt x="849058" y="33681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988587" y="4246829"/>
              <a:ext cx="851535" cy="379095"/>
            </a:xfrm>
            <a:custGeom>
              <a:avLst/>
              <a:gdLst/>
              <a:ahLst/>
              <a:cxnLst/>
              <a:rect l="l" t="t" r="r" b="b"/>
              <a:pathLst>
                <a:path w="851535" h="379095">
                  <a:moveTo>
                    <a:pt x="443103" y="55105"/>
                  </a:moveTo>
                  <a:lnTo>
                    <a:pt x="0" y="112598"/>
                  </a:lnTo>
                  <a:lnTo>
                    <a:pt x="7429" y="313829"/>
                  </a:lnTo>
                  <a:lnTo>
                    <a:pt x="34671" y="318604"/>
                  </a:lnTo>
                  <a:lnTo>
                    <a:pt x="99009" y="332981"/>
                  </a:lnTo>
                  <a:lnTo>
                    <a:pt x="183197" y="347370"/>
                  </a:lnTo>
                  <a:lnTo>
                    <a:pt x="245059" y="356958"/>
                  </a:lnTo>
                  <a:lnTo>
                    <a:pt x="279730" y="359321"/>
                  </a:lnTo>
                  <a:lnTo>
                    <a:pt x="311924" y="364134"/>
                  </a:lnTo>
                  <a:lnTo>
                    <a:pt x="344081" y="366534"/>
                  </a:lnTo>
                  <a:lnTo>
                    <a:pt x="378752" y="371309"/>
                  </a:lnTo>
                  <a:lnTo>
                    <a:pt x="410946" y="371309"/>
                  </a:lnTo>
                  <a:lnTo>
                    <a:pt x="443103" y="373710"/>
                  </a:lnTo>
                  <a:lnTo>
                    <a:pt x="443103" y="55105"/>
                  </a:lnTo>
                  <a:close/>
                </a:path>
                <a:path w="851535" h="379095">
                  <a:moveTo>
                    <a:pt x="851535" y="0"/>
                  </a:moveTo>
                  <a:lnTo>
                    <a:pt x="467855" y="55105"/>
                  </a:lnTo>
                  <a:lnTo>
                    <a:pt x="467855" y="378485"/>
                  </a:lnTo>
                  <a:lnTo>
                    <a:pt x="475297" y="376123"/>
                  </a:lnTo>
                  <a:lnTo>
                    <a:pt x="502526" y="376123"/>
                  </a:lnTo>
                  <a:lnTo>
                    <a:pt x="618858" y="366534"/>
                  </a:lnTo>
                  <a:lnTo>
                    <a:pt x="670852" y="356958"/>
                  </a:lnTo>
                  <a:lnTo>
                    <a:pt x="717880" y="347370"/>
                  </a:lnTo>
                  <a:lnTo>
                    <a:pt x="792149" y="330581"/>
                  </a:lnTo>
                  <a:lnTo>
                    <a:pt x="819378" y="321005"/>
                  </a:lnTo>
                  <a:lnTo>
                    <a:pt x="839177" y="316230"/>
                  </a:lnTo>
                  <a:lnTo>
                    <a:pt x="851535" y="0"/>
                  </a:lnTo>
                  <a:close/>
                </a:path>
              </a:pathLst>
            </a:custGeom>
            <a:solidFill>
              <a:srgbClr val="168E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515791" y="2649029"/>
              <a:ext cx="2057400" cy="476884"/>
            </a:xfrm>
            <a:custGeom>
              <a:avLst/>
              <a:gdLst/>
              <a:ahLst/>
              <a:cxnLst/>
              <a:rect l="l" t="t" r="r" b="b"/>
              <a:pathLst>
                <a:path w="2057400" h="476885">
                  <a:moveTo>
                    <a:pt x="289623" y="431203"/>
                  </a:moveTo>
                  <a:lnTo>
                    <a:pt x="264871" y="191655"/>
                  </a:lnTo>
                  <a:lnTo>
                    <a:pt x="217843" y="196430"/>
                  </a:lnTo>
                  <a:lnTo>
                    <a:pt x="151015" y="206006"/>
                  </a:lnTo>
                  <a:lnTo>
                    <a:pt x="116344" y="213220"/>
                  </a:lnTo>
                  <a:lnTo>
                    <a:pt x="81699" y="222796"/>
                  </a:lnTo>
                  <a:lnTo>
                    <a:pt x="49517" y="229984"/>
                  </a:lnTo>
                  <a:lnTo>
                    <a:pt x="14846" y="244335"/>
                  </a:lnTo>
                  <a:lnTo>
                    <a:pt x="9918" y="249135"/>
                  </a:lnTo>
                  <a:lnTo>
                    <a:pt x="7442" y="253911"/>
                  </a:lnTo>
                  <a:lnTo>
                    <a:pt x="2489" y="258724"/>
                  </a:lnTo>
                  <a:lnTo>
                    <a:pt x="0" y="280289"/>
                  </a:lnTo>
                  <a:lnTo>
                    <a:pt x="2489" y="306628"/>
                  </a:lnTo>
                  <a:lnTo>
                    <a:pt x="7442" y="337769"/>
                  </a:lnTo>
                  <a:lnTo>
                    <a:pt x="17322" y="366509"/>
                  </a:lnTo>
                  <a:lnTo>
                    <a:pt x="29718" y="397662"/>
                  </a:lnTo>
                  <a:lnTo>
                    <a:pt x="56946" y="455142"/>
                  </a:lnTo>
                  <a:lnTo>
                    <a:pt x="69316" y="476707"/>
                  </a:lnTo>
                  <a:lnTo>
                    <a:pt x="99021" y="469531"/>
                  </a:lnTo>
                  <a:lnTo>
                    <a:pt x="49517" y="328193"/>
                  </a:lnTo>
                  <a:lnTo>
                    <a:pt x="66827" y="323418"/>
                  </a:lnTo>
                  <a:lnTo>
                    <a:pt x="121297" y="464731"/>
                  </a:lnTo>
                  <a:lnTo>
                    <a:pt x="163372" y="457542"/>
                  </a:lnTo>
                  <a:lnTo>
                    <a:pt x="113868" y="313804"/>
                  </a:lnTo>
                  <a:lnTo>
                    <a:pt x="131216" y="309029"/>
                  </a:lnTo>
                  <a:lnTo>
                    <a:pt x="185648" y="452767"/>
                  </a:lnTo>
                  <a:lnTo>
                    <a:pt x="220319" y="445566"/>
                  </a:lnTo>
                  <a:lnTo>
                    <a:pt x="173291" y="313804"/>
                  </a:lnTo>
                  <a:lnTo>
                    <a:pt x="193090" y="309029"/>
                  </a:lnTo>
                  <a:lnTo>
                    <a:pt x="242595" y="440791"/>
                  </a:lnTo>
                  <a:lnTo>
                    <a:pt x="289623" y="431203"/>
                  </a:lnTo>
                  <a:close/>
                </a:path>
                <a:path w="2057400" h="476885">
                  <a:moveTo>
                    <a:pt x="2057057" y="4813"/>
                  </a:moveTo>
                  <a:lnTo>
                    <a:pt x="2029828" y="0"/>
                  </a:lnTo>
                  <a:lnTo>
                    <a:pt x="1960524" y="0"/>
                  </a:lnTo>
                  <a:lnTo>
                    <a:pt x="1935772" y="2413"/>
                  </a:lnTo>
                  <a:lnTo>
                    <a:pt x="1913496" y="2413"/>
                  </a:lnTo>
                  <a:lnTo>
                    <a:pt x="1893697" y="4813"/>
                  </a:lnTo>
                  <a:lnTo>
                    <a:pt x="1878850" y="4813"/>
                  </a:lnTo>
                  <a:lnTo>
                    <a:pt x="1866455" y="7188"/>
                  </a:lnTo>
                  <a:lnTo>
                    <a:pt x="1814474" y="7188"/>
                  </a:lnTo>
                  <a:lnTo>
                    <a:pt x="1807070" y="19164"/>
                  </a:lnTo>
                  <a:lnTo>
                    <a:pt x="1797151" y="40728"/>
                  </a:lnTo>
                  <a:lnTo>
                    <a:pt x="1789722" y="69469"/>
                  </a:lnTo>
                  <a:lnTo>
                    <a:pt x="1782318" y="103022"/>
                  </a:lnTo>
                  <a:lnTo>
                    <a:pt x="1826869" y="71882"/>
                  </a:lnTo>
                  <a:lnTo>
                    <a:pt x="1829346" y="52717"/>
                  </a:lnTo>
                  <a:lnTo>
                    <a:pt x="1834273" y="88633"/>
                  </a:lnTo>
                  <a:lnTo>
                    <a:pt x="1811997" y="210820"/>
                  </a:lnTo>
                  <a:lnTo>
                    <a:pt x="1849145" y="210820"/>
                  </a:lnTo>
                  <a:lnTo>
                    <a:pt x="1881339" y="69469"/>
                  </a:lnTo>
                  <a:lnTo>
                    <a:pt x="1896173" y="71882"/>
                  </a:lnTo>
                  <a:lnTo>
                    <a:pt x="1863979" y="210820"/>
                  </a:lnTo>
                  <a:lnTo>
                    <a:pt x="1906092" y="213220"/>
                  </a:lnTo>
                  <a:lnTo>
                    <a:pt x="1935772" y="76657"/>
                  </a:lnTo>
                  <a:lnTo>
                    <a:pt x="1953120" y="79057"/>
                  </a:lnTo>
                  <a:lnTo>
                    <a:pt x="1923402" y="213220"/>
                  </a:lnTo>
                  <a:lnTo>
                    <a:pt x="1963000" y="213220"/>
                  </a:lnTo>
                  <a:lnTo>
                    <a:pt x="1992718" y="81457"/>
                  </a:lnTo>
                  <a:lnTo>
                    <a:pt x="2007552" y="83858"/>
                  </a:lnTo>
                  <a:lnTo>
                    <a:pt x="1977872" y="215595"/>
                  </a:lnTo>
                  <a:lnTo>
                    <a:pt x="2019947" y="215595"/>
                  </a:lnTo>
                  <a:lnTo>
                    <a:pt x="2042223" y="100622"/>
                  </a:lnTo>
                  <a:lnTo>
                    <a:pt x="2052142" y="45504"/>
                  </a:lnTo>
                  <a:lnTo>
                    <a:pt x="2057057" y="4813"/>
                  </a:lnTo>
                  <a:close/>
                </a:path>
              </a:pathLst>
            </a:custGeom>
            <a:solidFill>
              <a:srgbClr val="9F88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149437" y="2677771"/>
              <a:ext cx="91582" cy="8863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090159" y="2601125"/>
              <a:ext cx="94061" cy="8863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298114" y="1760385"/>
              <a:ext cx="91582" cy="9080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201543" y="2318541"/>
              <a:ext cx="93992" cy="8846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285719" y="4845702"/>
              <a:ext cx="94061" cy="8863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419409" y="4517518"/>
              <a:ext cx="94061" cy="8863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775710" y="2438218"/>
              <a:ext cx="32384" cy="29209"/>
            </a:xfrm>
            <a:custGeom>
              <a:avLst/>
              <a:gdLst/>
              <a:ahLst/>
              <a:cxnLst/>
              <a:rect l="l" t="t" r="r" b="b"/>
              <a:pathLst>
                <a:path w="32385" h="29210">
                  <a:moveTo>
                    <a:pt x="14873" y="0"/>
                  </a:moveTo>
                  <a:lnTo>
                    <a:pt x="4957" y="4807"/>
                  </a:lnTo>
                  <a:lnTo>
                    <a:pt x="0" y="14387"/>
                  </a:lnTo>
                  <a:lnTo>
                    <a:pt x="4957" y="23968"/>
                  </a:lnTo>
                  <a:lnTo>
                    <a:pt x="14873" y="28742"/>
                  </a:lnTo>
                  <a:lnTo>
                    <a:pt x="22275" y="26372"/>
                  </a:lnTo>
                  <a:lnTo>
                    <a:pt x="27233" y="23968"/>
                  </a:lnTo>
                  <a:lnTo>
                    <a:pt x="32191" y="14387"/>
                  </a:lnTo>
                  <a:lnTo>
                    <a:pt x="27233" y="4807"/>
                  </a:lnTo>
                  <a:lnTo>
                    <a:pt x="22275" y="2403"/>
                  </a:lnTo>
                  <a:lnTo>
                    <a:pt x="14873" y="0"/>
                  </a:lnTo>
                  <a:close/>
                </a:path>
              </a:pathLst>
            </a:custGeom>
            <a:solidFill>
              <a:srgbClr val="00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674212" y="2088535"/>
              <a:ext cx="29845" cy="31115"/>
            </a:xfrm>
            <a:custGeom>
              <a:avLst/>
              <a:gdLst/>
              <a:ahLst/>
              <a:cxnLst/>
              <a:rect l="l" t="t" r="r" b="b"/>
              <a:pathLst>
                <a:path w="29845" h="31114">
                  <a:moveTo>
                    <a:pt x="14873" y="0"/>
                  </a:moveTo>
                  <a:lnTo>
                    <a:pt x="4957" y="4673"/>
                  </a:lnTo>
                  <a:lnTo>
                    <a:pt x="2478" y="9680"/>
                  </a:lnTo>
                  <a:lnTo>
                    <a:pt x="0" y="16691"/>
                  </a:lnTo>
                  <a:lnTo>
                    <a:pt x="4957" y="26372"/>
                  </a:lnTo>
                  <a:lnTo>
                    <a:pt x="14873" y="31045"/>
                  </a:lnTo>
                  <a:lnTo>
                    <a:pt x="24754" y="26372"/>
                  </a:lnTo>
                  <a:lnTo>
                    <a:pt x="29712" y="16691"/>
                  </a:lnTo>
                  <a:lnTo>
                    <a:pt x="27233" y="9680"/>
                  </a:lnTo>
                  <a:lnTo>
                    <a:pt x="24754" y="4673"/>
                  </a:lnTo>
                  <a:lnTo>
                    <a:pt x="14873" y="0"/>
                  </a:lnTo>
                  <a:close/>
                </a:path>
              </a:pathLst>
            </a:custGeom>
            <a:solidFill>
              <a:srgbClr val="DFDF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931676" y="2078855"/>
              <a:ext cx="29845" cy="31115"/>
            </a:xfrm>
            <a:custGeom>
              <a:avLst/>
              <a:gdLst/>
              <a:ahLst/>
              <a:cxnLst/>
              <a:rect l="l" t="t" r="r" b="b"/>
              <a:pathLst>
                <a:path w="29845" h="31114">
                  <a:moveTo>
                    <a:pt x="14839" y="0"/>
                  </a:moveTo>
                  <a:lnTo>
                    <a:pt x="7436" y="2336"/>
                  </a:lnTo>
                  <a:lnTo>
                    <a:pt x="0" y="9680"/>
                  </a:lnTo>
                  <a:lnTo>
                    <a:pt x="0" y="21698"/>
                  </a:lnTo>
                  <a:lnTo>
                    <a:pt x="7436" y="28709"/>
                  </a:lnTo>
                  <a:lnTo>
                    <a:pt x="14839" y="31045"/>
                  </a:lnTo>
                  <a:lnTo>
                    <a:pt x="24754" y="26372"/>
                  </a:lnTo>
                  <a:lnTo>
                    <a:pt x="27233" y="21698"/>
                  </a:lnTo>
                  <a:lnTo>
                    <a:pt x="29712" y="14354"/>
                  </a:lnTo>
                  <a:lnTo>
                    <a:pt x="24754" y="467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090147" y="1999741"/>
              <a:ext cx="146050" cy="208915"/>
            </a:xfrm>
            <a:custGeom>
              <a:avLst/>
              <a:gdLst/>
              <a:ahLst/>
              <a:cxnLst/>
              <a:rect l="l" t="t" r="r" b="b"/>
              <a:pathLst>
                <a:path w="146050" h="208914">
                  <a:moveTo>
                    <a:pt x="32194" y="14351"/>
                  </a:moveTo>
                  <a:lnTo>
                    <a:pt x="27241" y="5016"/>
                  </a:lnTo>
                  <a:lnTo>
                    <a:pt x="17322" y="0"/>
                  </a:lnTo>
                  <a:lnTo>
                    <a:pt x="9918" y="2336"/>
                  </a:lnTo>
                  <a:lnTo>
                    <a:pt x="4965" y="5016"/>
                  </a:lnTo>
                  <a:lnTo>
                    <a:pt x="0" y="14351"/>
                  </a:lnTo>
                  <a:lnTo>
                    <a:pt x="2489" y="21704"/>
                  </a:lnTo>
                  <a:lnTo>
                    <a:pt x="9918" y="28714"/>
                  </a:lnTo>
                  <a:lnTo>
                    <a:pt x="22275" y="28714"/>
                  </a:lnTo>
                  <a:lnTo>
                    <a:pt x="29718" y="21704"/>
                  </a:lnTo>
                  <a:lnTo>
                    <a:pt x="32194" y="14351"/>
                  </a:lnTo>
                  <a:close/>
                </a:path>
                <a:path w="146050" h="208914">
                  <a:moveTo>
                    <a:pt x="146050" y="194284"/>
                  </a:moveTo>
                  <a:lnTo>
                    <a:pt x="141097" y="184607"/>
                  </a:lnTo>
                  <a:lnTo>
                    <a:pt x="136169" y="182270"/>
                  </a:lnTo>
                  <a:lnTo>
                    <a:pt x="128739" y="179933"/>
                  </a:lnTo>
                  <a:lnTo>
                    <a:pt x="118821" y="184607"/>
                  </a:lnTo>
                  <a:lnTo>
                    <a:pt x="113868" y="194284"/>
                  </a:lnTo>
                  <a:lnTo>
                    <a:pt x="118821" y="203631"/>
                  </a:lnTo>
                  <a:lnTo>
                    <a:pt x="128739" y="208648"/>
                  </a:lnTo>
                  <a:lnTo>
                    <a:pt x="136169" y="205968"/>
                  </a:lnTo>
                  <a:lnTo>
                    <a:pt x="141097" y="203631"/>
                  </a:lnTo>
                  <a:lnTo>
                    <a:pt x="146050" y="194284"/>
                  </a:lnTo>
                  <a:close/>
                </a:path>
              </a:pathLst>
            </a:custGeom>
            <a:solidFill>
              <a:srgbClr val="00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605053" y="2287162"/>
              <a:ext cx="32384" cy="31750"/>
            </a:xfrm>
            <a:custGeom>
              <a:avLst/>
              <a:gdLst/>
              <a:ahLst/>
              <a:cxnLst/>
              <a:rect l="l" t="t" r="r" b="b"/>
              <a:pathLst>
                <a:path w="32385" h="31750">
                  <a:moveTo>
                    <a:pt x="17318" y="0"/>
                  </a:moveTo>
                  <a:lnTo>
                    <a:pt x="4957" y="5007"/>
                  </a:lnTo>
                  <a:lnTo>
                    <a:pt x="2478" y="9680"/>
                  </a:lnTo>
                  <a:lnTo>
                    <a:pt x="0" y="17025"/>
                  </a:lnTo>
                  <a:lnTo>
                    <a:pt x="4957" y="26372"/>
                  </a:lnTo>
                  <a:lnTo>
                    <a:pt x="9915" y="29042"/>
                  </a:lnTo>
                  <a:lnTo>
                    <a:pt x="17318" y="31379"/>
                  </a:lnTo>
                  <a:lnTo>
                    <a:pt x="27233" y="26372"/>
                  </a:lnTo>
                  <a:lnTo>
                    <a:pt x="32191" y="17025"/>
                  </a:lnTo>
                  <a:lnTo>
                    <a:pt x="29712" y="9680"/>
                  </a:lnTo>
                  <a:lnTo>
                    <a:pt x="27233" y="5007"/>
                  </a:lnTo>
                  <a:lnTo>
                    <a:pt x="1731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614968" y="2577156"/>
              <a:ext cx="32384" cy="31750"/>
            </a:xfrm>
            <a:custGeom>
              <a:avLst/>
              <a:gdLst/>
              <a:ahLst/>
              <a:cxnLst/>
              <a:rect l="l" t="t" r="r" b="b"/>
              <a:pathLst>
                <a:path w="32385" h="31750">
                  <a:moveTo>
                    <a:pt x="17318" y="0"/>
                  </a:moveTo>
                  <a:lnTo>
                    <a:pt x="9881" y="2403"/>
                  </a:lnTo>
                  <a:lnTo>
                    <a:pt x="4923" y="4807"/>
                  </a:lnTo>
                  <a:lnTo>
                    <a:pt x="0" y="14387"/>
                  </a:lnTo>
                  <a:lnTo>
                    <a:pt x="2444" y="21565"/>
                  </a:lnTo>
                  <a:lnTo>
                    <a:pt x="4923" y="26372"/>
                  </a:lnTo>
                  <a:lnTo>
                    <a:pt x="9881" y="28742"/>
                  </a:lnTo>
                  <a:lnTo>
                    <a:pt x="17318" y="31145"/>
                  </a:lnTo>
                  <a:lnTo>
                    <a:pt x="27199" y="26372"/>
                  </a:lnTo>
                  <a:lnTo>
                    <a:pt x="29678" y="21565"/>
                  </a:lnTo>
                  <a:lnTo>
                    <a:pt x="32157" y="14387"/>
                  </a:lnTo>
                  <a:lnTo>
                    <a:pt x="27199" y="4807"/>
                  </a:lnTo>
                  <a:lnTo>
                    <a:pt x="17318" y="0"/>
                  </a:lnTo>
                  <a:close/>
                </a:path>
              </a:pathLst>
            </a:custGeom>
            <a:solidFill>
              <a:srgbClr val="E4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3354913" y="4527099"/>
              <a:ext cx="29845" cy="29209"/>
            </a:xfrm>
            <a:custGeom>
              <a:avLst/>
              <a:gdLst/>
              <a:ahLst/>
              <a:cxnLst/>
              <a:rect l="l" t="t" r="r" b="b"/>
              <a:pathLst>
                <a:path w="29845" h="29210">
                  <a:moveTo>
                    <a:pt x="14839" y="0"/>
                  </a:moveTo>
                  <a:lnTo>
                    <a:pt x="4923" y="4807"/>
                  </a:lnTo>
                  <a:lnTo>
                    <a:pt x="0" y="14387"/>
                  </a:lnTo>
                  <a:lnTo>
                    <a:pt x="2444" y="21565"/>
                  </a:lnTo>
                  <a:lnTo>
                    <a:pt x="9881" y="28742"/>
                  </a:lnTo>
                  <a:lnTo>
                    <a:pt x="19796" y="28742"/>
                  </a:lnTo>
                  <a:lnTo>
                    <a:pt x="27199" y="21565"/>
                  </a:lnTo>
                  <a:lnTo>
                    <a:pt x="29678" y="14387"/>
                  </a:lnTo>
                  <a:lnTo>
                    <a:pt x="24754" y="4807"/>
                  </a:lnTo>
                  <a:lnTo>
                    <a:pt x="1483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713840" y="4646875"/>
              <a:ext cx="32384" cy="29209"/>
            </a:xfrm>
            <a:custGeom>
              <a:avLst/>
              <a:gdLst/>
              <a:ahLst/>
              <a:cxnLst/>
              <a:rect l="l" t="t" r="r" b="b"/>
              <a:pathLst>
                <a:path w="32385" h="29210">
                  <a:moveTo>
                    <a:pt x="17318" y="0"/>
                  </a:moveTo>
                  <a:lnTo>
                    <a:pt x="9881" y="2403"/>
                  </a:lnTo>
                  <a:lnTo>
                    <a:pt x="4957" y="4807"/>
                  </a:lnTo>
                  <a:lnTo>
                    <a:pt x="0" y="14387"/>
                  </a:lnTo>
                  <a:lnTo>
                    <a:pt x="4957" y="23968"/>
                  </a:lnTo>
                  <a:lnTo>
                    <a:pt x="9881" y="26372"/>
                  </a:lnTo>
                  <a:lnTo>
                    <a:pt x="17318" y="28742"/>
                  </a:lnTo>
                  <a:lnTo>
                    <a:pt x="27233" y="23968"/>
                  </a:lnTo>
                  <a:lnTo>
                    <a:pt x="32157" y="14387"/>
                  </a:lnTo>
                  <a:lnTo>
                    <a:pt x="27233" y="4807"/>
                  </a:lnTo>
                  <a:lnTo>
                    <a:pt x="17318" y="0"/>
                  </a:lnTo>
                  <a:close/>
                </a:path>
              </a:pathLst>
            </a:custGeom>
            <a:solidFill>
              <a:srgbClr val="E4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3550472" y="5044529"/>
              <a:ext cx="29845" cy="31750"/>
            </a:xfrm>
            <a:custGeom>
              <a:avLst/>
              <a:gdLst/>
              <a:ahLst/>
              <a:cxnLst/>
              <a:rect l="l" t="t" r="r" b="b"/>
              <a:pathLst>
                <a:path w="29845" h="31750">
                  <a:moveTo>
                    <a:pt x="14839" y="0"/>
                  </a:moveTo>
                  <a:lnTo>
                    <a:pt x="4923" y="4807"/>
                  </a:lnTo>
                  <a:lnTo>
                    <a:pt x="0" y="14387"/>
                  </a:lnTo>
                  <a:lnTo>
                    <a:pt x="2444" y="21565"/>
                  </a:lnTo>
                  <a:lnTo>
                    <a:pt x="4923" y="26372"/>
                  </a:lnTo>
                  <a:lnTo>
                    <a:pt x="14839" y="31145"/>
                  </a:lnTo>
                  <a:lnTo>
                    <a:pt x="24720" y="26372"/>
                  </a:lnTo>
                  <a:lnTo>
                    <a:pt x="27199" y="21565"/>
                  </a:lnTo>
                  <a:lnTo>
                    <a:pt x="29678" y="14387"/>
                  </a:lnTo>
                  <a:lnTo>
                    <a:pt x="24720" y="4807"/>
                  </a:lnTo>
                  <a:lnTo>
                    <a:pt x="1483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090159" y="4637294"/>
              <a:ext cx="32384" cy="29209"/>
            </a:xfrm>
            <a:custGeom>
              <a:avLst/>
              <a:gdLst/>
              <a:ahLst/>
              <a:cxnLst/>
              <a:rect l="l" t="t" r="r" b="b"/>
              <a:pathLst>
                <a:path w="32385" h="29210">
                  <a:moveTo>
                    <a:pt x="17318" y="0"/>
                  </a:moveTo>
                  <a:lnTo>
                    <a:pt x="9915" y="2403"/>
                  </a:lnTo>
                  <a:lnTo>
                    <a:pt x="4957" y="4807"/>
                  </a:lnTo>
                  <a:lnTo>
                    <a:pt x="0" y="14387"/>
                  </a:lnTo>
                  <a:lnTo>
                    <a:pt x="4957" y="23968"/>
                  </a:lnTo>
                  <a:lnTo>
                    <a:pt x="9915" y="26372"/>
                  </a:lnTo>
                  <a:lnTo>
                    <a:pt x="17318" y="28742"/>
                  </a:lnTo>
                  <a:lnTo>
                    <a:pt x="27233" y="23968"/>
                  </a:lnTo>
                  <a:lnTo>
                    <a:pt x="32191" y="14387"/>
                  </a:lnTo>
                  <a:lnTo>
                    <a:pt x="27233" y="4807"/>
                  </a:lnTo>
                  <a:lnTo>
                    <a:pt x="17318" y="0"/>
                  </a:lnTo>
                  <a:close/>
                </a:path>
              </a:pathLst>
            </a:custGeom>
            <a:solidFill>
              <a:srgbClr val="00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112423" y="4318698"/>
              <a:ext cx="1310005" cy="457834"/>
            </a:xfrm>
            <a:custGeom>
              <a:avLst/>
              <a:gdLst/>
              <a:ahLst/>
              <a:cxnLst/>
              <a:rect l="l" t="t" r="r" b="b"/>
              <a:pathLst>
                <a:path w="1310004" h="457835">
                  <a:moveTo>
                    <a:pt x="29718" y="14389"/>
                  </a:moveTo>
                  <a:lnTo>
                    <a:pt x="24765" y="4800"/>
                  </a:lnTo>
                  <a:lnTo>
                    <a:pt x="14884" y="0"/>
                  </a:lnTo>
                  <a:lnTo>
                    <a:pt x="4965" y="4800"/>
                  </a:lnTo>
                  <a:lnTo>
                    <a:pt x="0" y="14389"/>
                  </a:lnTo>
                  <a:lnTo>
                    <a:pt x="4965" y="23964"/>
                  </a:lnTo>
                  <a:lnTo>
                    <a:pt x="14884" y="28740"/>
                  </a:lnTo>
                  <a:lnTo>
                    <a:pt x="24765" y="23964"/>
                  </a:lnTo>
                  <a:lnTo>
                    <a:pt x="29718" y="14389"/>
                  </a:lnTo>
                  <a:close/>
                </a:path>
                <a:path w="1310004" h="457835">
                  <a:moveTo>
                    <a:pt x="1309458" y="440778"/>
                  </a:moveTo>
                  <a:lnTo>
                    <a:pt x="1307058" y="438378"/>
                  </a:lnTo>
                  <a:lnTo>
                    <a:pt x="1302232" y="435978"/>
                  </a:lnTo>
                  <a:lnTo>
                    <a:pt x="1289837" y="435978"/>
                  </a:lnTo>
                  <a:lnTo>
                    <a:pt x="1282268" y="443191"/>
                  </a:lnTo>
                  <a:lnTo>
                    <a:pt x="1279855" y="447954"/>
                  </a:lnTo>
                  <a:lnTo>
                    <a:pt x="1279855" y="452767"/>
                  </a:lnTo>
                  <a:lnTo>
                    <a:pt x="1282268" y="455168"/>
                  </a:lnTo>
                  <a:lnTo>
                    <a:pt x="1287081" y="457542"/>
                  </a:lnTo>
                  <a:lnTo>
                    <a:pt x="1299476" y="457542"/>
                  </a:lnTo>
                  <a:lnTo>
                    <a:pt x="1309458" y="447954"/>
                  </a:lnTo>
                  <a:lnTo>
                    <a:pt x="1309458" y="440778"/>
                  </a:lnTo>
                  <a:close/>
                </a:path>
              </a:pathLst>
            </a:custGeom>
            <a:solidFill>
              <a:srgbClr val="DFDF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4815370" y="1609496"/>
              <a:ext cx="1148715" cy="582295"/>
            </a:xfrm>
            <a:custGeom>
              <a:avLst/>
              <a:gdLst/>
              <a:ahLst/>
              <a:cxnLst/>
              <a:rect l="l" t="t" r="r" b="b"/>
              <a:pathLst>
                <a:path w="1148714" h="582294">
                  <a:moveTo>
                    <a:pt x="27241" y="565175"/>
                  </a:moveTo>
                  <a:lnTo>
                    <a:pt x="24752" y="560501"/>
                  </a:lnTo>
                  <a:lnTo>
                    <a:pt x="19837" y="558165"/>
                  </a:lnTo>
                  <a:lnTo>
                    <a:pt x="14871" y="558165"/>
                  </a:lnTo>
                  <a:lnTo>
                    <a:pt x="4953" y="562838"/>
                  </a:lnTo>
                  <a:lnTo>
                    <a:pt x="2476" y="567512"/>
                  </a:lnTo>
                  <a:lnTo>
                    <a:pt x="0" y="570179"/>
                  </a:lnTo>
                  <a:lnTo>
                    <a:pt x="0" y="574852"/>
                  </a:lnTo>
                  <a:lnTo>
                    <a:pt x="2476" y="579526"/>
                  </a:lnTo>
                  <a:lnTo>
                    <a:pt x="7442" y="579526"/>
                  </a:lnTo>
                  <a:lnTo>
                    <a:pt x="12395" y="581863"/>
                  </a:lnTo>
                  <a:lnTo>
                    <a:pt x="22313" y="577189"/>
                  </a:lnTo>
                  <a:lnTo>
                    <a:pt x="27241" y="572516"/>
                  </a:lnTo>
                  <a:lnTo>
                    <a:pt x="27241" y="565175"/>
                  </a:lnTo>
                  <a:close/>
                </a:path>
                <a:path w="1148714" h="582294">
                  <a:moveTo>
                    <a:pt x="514896" y="4673"/>
                  </a:moveTo>
                  <a:lnTo>
                    <a:pt x="509930" y="0"/>
                  </a:lnTo>
                  <a:lnTo>
                    <a:pt x="497573" y="0"/>
                  </a:lnTo>
                  <a:lnTo>
                    <a:pt x="492620" y="2336"/>
                  </a:lnTo>
                  <a:lnTo>
                    <a:pt x="487654" y="12026"/>
                  </a:lnTo>
                  <a:lnTo>
                    <a:pt x="487654" y="16700"/>
                  </a:lnTo>
                  <a:lnTo>
                    <a:pt x="490143" y="19037"/>
                  </a:lnTo>
                  <a:lnTo>
                    <a:pt x="495096" y="21374"/>
                  </a:lnTo>
                  <a:lnTo>
                    <a:pt x="505015" y="21374"/>
                  </a:lnTo>
                  <a:lnTo>
                    <a:pt x="514896" y="12026"/>
                  </a:lnTo>
                  <a:lnTo>
                    <a:pt x="514896" y="4673"/>
                  </a:lnTo>
                  <a:close/>
                </a:path>
                <a:path w="1148714" h="582294">
                  <a:moveTo>
                    <a:pt x="1148600" y="33388"/>
                  </a:moveTo>
                  <a:lnTo>
                    <a:pt x="1146187" y="28714"/>
                  </a:lnTo>
                  <a:lnTo>
                    <a:pt x="1141031" y="26377"/>
                  </a:lnTo>
                  <a:lnTo>
                    <a:pt x="1136205" y="26377"/>
                  </a:lnTo>
                  <a:lnTo>
                    <a:pt x="1126223" y="31051"/>
                  </a:lnTo>
                  <a:lnTo>
                    <a:pt x="1123810" y="35725"/>
                  </a:lnTo>
                  <a:lnTo>
                    <a:pt x="1121410" y="38061"/>
                  </a:lnTo>
                  <a:lnTo>
                    <a:pt x="1121410" y="43065"/>
                  </a:lnTo>
                  <a:lnTo>
                    <a:pt x="1123810" y="47739"/>
                  </a:lnTo>
                  <a:lnTo>
                    <a:pt x="1128979" y="50076"/>
                  </a:lnTo>
                  <a:lnTo>
                    <a:pt x="1133805" y="50076"/>
                  </a:lnTo>
                  <a:lnTo>
                    <a:pt x="1143787" y="45402"/>
                  </a:lnTo>
                  <a:lnTo>
                    <a:pt x="1148600" y="40728"/>
                  </a:lnTo>
                  <a:lnTo>
                    <a:pt x="1148600" y="3338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6050742" y="1882565"/>
              <a:ext cx="27305" cy="21590"/>
            </a:xfrm>
            <a:custGeom>
              <a:avLst/>
              <a:gdLst/>
              <a:ahLst/>
              <a:cxnLst/>
              <a:rect l="l" t="t" r="r" b="b"/>
              <a:pathLst>
                <a:path w="27304" h="21589">
                  <a:moveTo>
                    <a:pt x="19624" y="0"/>
                  </a:moveTo>
                  <a:lnTo>
                    <a:pt x="14804" y="0"/>
                  </a:lnTo>
                  <a:lnTo>
                    <a:pt x="4820" y="4673"/>
                  </a:lnTo>
                  <a:lnTo>
                    <a:pt x="2410" y="9347"/>
                  </a:lnTo>
                  <a:lnTo>
                    <a:pt x="0" y="12017"/>
                  </a:lnTo>
                  <a:lnTo>
                    <a:pt x="0" y="16691"/>
                  </a:lnTo>
                  <a:lnTo>
                    <a:pt x="4820" y="21364"/>
                  </a:lnTo>
                  <a:lnTo>
                    <a:pt x="17214" y="21364"/>
                  </a:lnTo>
                  <a:lnTo>
                    <a:pt x="22034" y="19028"/>
                  </a:lnTo>
                  <a:lnTo>
                    <a:pt x="27199" y="14354"/>
                  </a:lnTo>
                  <a:lnTo>
                    <a:pt x="27199" y="7010"/>
                  </a:lnTo>
                  <a:lnTo>
                    <a:pt x="24789" y="2336"/>
                  </a:lnTo>
                  <a:lnTo>
                    <a:pt x="19624" y="0"/>
                  </a:lnTo>
                  <a:close/>
                </a:path>
              </a:pathLst>
            </a:custGeom>
            <a:solidFill>
              <a:srgbClr val="22E8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446413" y="4546269"/>
              <a:ext cx="1245235" cy="1214755"/>
            </a:xfrm>
            <a:custGeom>
              <a:avLst/>
              <a:gdLst/>
              <a:ahLst/>
              <a:cxnLst/>
              <a:rect l="l" t="t" r="r" b="b"/>
              <a:pathLst>
                <a:path w="1245235" h="1214754">
                  <a:moveTo>
                    <a:pt x="29705" y="711479"/>
                  </a:moveTo>
                  <a:lnTo>
                    <a:pt x="27228" y="709079"/>
                  </a:lnTo>
                  <a:lnTo>
                    <a:pt x="22275" y="706678"/>
                  </a:lnTo>
                  <a:lnTo>
                    <a:pt x="9906" y="706678"/>
                  </a:lnTo>
                  <a:lnTo>
                    <a:pt x="4953" y="709079"/>
                  </a:lnTo>
                  <a:lnTo>
                    <a:pt x="0" y="718654"/>
                  </a:lnTo>
                  <a:lnTo>
                    <a:pt x="0" y="723468"/>
                  </a:lnTo>
                  <a:lnTo>
                    <a:pt x="2476" y="725830"/>
                  </a:lnTo>
                  <a:lnTo>
                    <a:pt x="7429" y="728243"/>
                  </a:lnTo>
                  <a:lnTo>
                    <a:pt x="14846" y="728243"/>
                  </a:lnTo>
                  <a:lnTo>
                    <a:pt x="24752" y="723468"/>
                  </a:lnTo>
                  <a:lnTo>
                    <a:pt x="29705" y="718654"/>
                  </a:lnTo>
                  <a:lnTo>
                    <a:pt x="29705" y="711479"/>
                  </a:lnTo>
                  <a:close/>
                </a:path>
                <a:path w="1245235" h="1214754">
                  <a:moveTo>
                    <a:pt x="433197" y="1197762"/>
                  </a:moveTo>
                  <a:lnTo>
                    <a:pt x="430720" y="1195374"/>
                  </a:lnTo>
                  <a:lnTo>
                    <a:pt x="425754" y="1192974"/>
                  </a:lnTo>
                  <a:lnTo>
                    <a:pt x="413397" y="1192974"/>
                  </a:lnTo>
                  <a:lnTo>
                    <a:pt x="405955" y="1200162"/>
                  </a:lnTo>
                  <a:lnTo>
                    <a:pt x="403479" y="1204950"/>
                  </a:lnTo>
                  <a:lnTo>
                    <a:pt x="403479" y="1209738"/>
                  </a:lnTo>
                  <a:lnTo>
                    <a:pt x="405955" y="1212138"/>
                  </a:lnTo>
                  <a:lnTo>
                    <a:pt x="410921" y="1214539"/>
                  </a:lnTo>
                  <a:lnTo>
                    <a:pt x="420839" y="1214539"/>
                  </a:lnTo>
                  <a:lnTo>
                    <a:pt x="425754" y="1212138"/>
                  </a:lnTo>
                  <a:lnTo>
                    <a:pt x="430720" y="1207350"/>
                  </a:lnTo>
                  <a:lnTo>
                    <a:pt x="433197" y="1202563"/>
                  </a:lnTo>
                  <a:lnTo>
                    <a:pt x="433197" y="1197762"/>
                  </a:lnTo>
                  <a:close/>
                </a:path>
                <a:path w="1245235" h="1214754">
                  <a:moveTo>
                    <a:pt x="589165" y="4800"/>
                  </a:moveTo>
                  <a:lnTo>
                    <a:pt x="586676" y="2400"/>
                  </a:lnTo>
                  <a:lnTo>
                    <a:pt x="581723" y="0"/>
                  </a:lnTo>
                  <a:lnTo>
                    <a:pt x="571804" y="0"/>
                  </a:lnTo>
                  <a:lnTo>
                    <a:pt x="564400" y="7213"/>
                  </a:lnTo>
                  <a:lnTo>
                    <a:pt x="561924" y="11976"/>
                  </a:lnTo>
                  <a:lnTo>
                    <a:pt x="561924" y="16789"/>
                  </a:lnTo>
                  <a:lnTo>
                    <a:pt x="564400" y="19164"/>
                  </a:lnTo>
                  <a:lnTo>
                    <a:pt x="569366" y="21564"/>
                  </a:lnTo>
                  <a:lnTo>
                    <a:pt x="579247" y="21564"/>
                  </a:lnTo>
                  <a:lnTo>
                    <a:pt x="584200" y="19164"/>
                  </a:lnTo>
                  <a:lnTo>
                    <a:pt x="589165" y="14389"/>
                  </a:lnTo>
                  <a:lnTo>
                    <a:pt x="589165" y="4800"/>
                  </a:lnTo>
                  <a:close/>
                </a:path>
                <a:path w="1245235" h="1214754">
                  <a:moveTo>
                    <a:pt x="1245146" y="802513"/>
                  </a:moveTo>
                  <a:lnTo>
                    <a:pt x="1242669" y="800112"/>
                  </a:lnTo>
                  <a:lnTo>
                    <a:pt x="1237703" y="797712"/>
                  </a:lnTo>
                  <a:lnTo>
                    <a:pt x="1225346" y="797712"/>
                  </a:lnTo>
                  <a:lnTo>
                    <a:pt x="1217917" y="804913"/>
                  </a:lnTo>
                  <a:lnTo>
                    <a:pt x="1215428" y="809688"/>
                  </a:lnTo>
                  <a:lnTo>
                    <a:pt x="1215428" y="814501"/>
                  </a:lnTo>
                  <a:lnTo>
                    <a:pt x="1217917" y="816864"/>
                  </a:lnTo>
                  <a:lnTo>
                    <a:pt x="1222870" y="819277"/>
                  </a:lnTo>
                  <a:lnTo>
                    <a:pt x="1232750" y="819277"/>
                  </a:lnTo>
                  <a:lnTo>
                    <a:pt x="1237703" y="816864"/>
                  </a:lnTo>
                  <a:lnTo>
                    <a:pt x="1242669" y="812088"/>
                  </a:lnTo>
                  <a:lnTo>
                    <a:pt x="1245146" y="807288"/>
                  </a:lnTo>
                  <a:lnTo>
                    <a:pt x="1245146" y="80251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651874" y="3980929"/>
              <a:ext cx="40005" cy="213360"/>
            </a:xfrm>
            <a:custGeom>
              <a:avLst/>
              <a:gdLst/>
              <a:ahLst/>
              <a:cxnLst/>
              <a:rect l="l" t="t" r="r" b="b"/>
              <a:pathLst>
                <a:path w="40005" h="213360">
                  <a:moveTo>
                    <a:pt x="29705" y="196430"/>
                  </a:moveTo>
                  <a:lnTo>
                    <a:pt x="27228" y="191655"/>
                  </a:lnTo>
                  <a:lnTo>
                    <a:pt x="22275" y="189255"/>
                  </a:lnTo>
                  <a:lnTo>
                    <a:pt x="14846" y="189255"/>
                  </a:lnTo>
                  <a:lnTo>
                    <a:pt x="4953" y="194056"/>
                  </a:lnTo>
                  <a:lnTo>
                    <a:pt x="2476" y="198831"/>
                  </a:lnTo>
                  <a:lnTo>
                    <a:pt x="0" y="201231"/>
                  </a:lnTo>
                  <a:lnTo>
                    <a:pt x="0" y="206006"/>
                  </a:lnTo>
                  <a:lnTo>
                    <a:pt x="2476" y="210820"/>
                  </a:lnTo>
                  <a:lnTo>
                    <a:pt x="7429" y="213220"/>
                  </a:lnTo>
                  <a:lnTo>
                    <a:pt x="12382" y="213220"/>
                  </a:lnTo>
                  <a:lnTo>
                    <a:pt x="22275" y="208407"/>
                  </a:lnTo>
                  <a:lnTo>
                    <a:pt x="29705" y="201231"/>
                  </a:lnTo>
                  <a:lnTo>
                    <a:pt x="29705" y="196430"/>
                  </a:lnTo>
                  <a:close/>
                </a:path>
                <a:path w="40005" h="213360">
                  <a:moveTo>
                    <a:pt x="39598" y="7175"/>
                  </a:moveTo>
                  <a:lnTo>
                    <a:pt x="37122" y="2413"/>
                  </a:lnTo>
                  <a:lnTo>
                    <a:pt x="32181" y="0"/>
                  </a:lnTo>
                  <a:lnTo>
                    <a:pt x="24752" y="0"/>
                  </a:lnTo>
                  <a:lnTo>
                    <a:pt x="14846" y="4813"/>
                  </a:lnTo>
                  <a:lnTo>
                    <a:pt x="12382" y="9588"/>
                  </a:lnTo>
                  <a:lnTo>
                    <a:pt x="9906" y="11988"/>
                  </a:lnTo>
                  <a:lnTo>
                    <a:pt x="9906" y="16789"/>
                  </a:lnTo>
                  <a:lnTo>
                    <a:pt x="12382" y="21564"/>
                  </a:lnTo>
                  <a:lnTo>
                    <a:pt x="17322" y="23977"/>
                  </a:lnTo>
                  <a:lnTo>
                    <a:pt x="22275" y="23977"/>
                  </a:lnTo>
                  <a:lnTo>
                    <a:pt x="32181" y="19164"/>
                  </a:lnTo>
                  <a:lnTo>
                    <a:pt x="39598" y="11988"/>
                  </a:lnTo>
                  <a:lnTo>
                    <a:pt x="39598" y="7175"/>
                  </a:lnTo>
                  <a:close/>
                </a:path>
              </a:pathLst>
            </a:custGeom>
            <a:solidFill>
              <a:srgbClr val="22E8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6038347" y="5233774"/>
              <a:ext cx="91582" cy="6946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6047988" y="4452856"/>
              <a:ext cx="89172" cy="69469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3097449" y="4915171"/>
              <a:ext cx="89103" cy="6946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4966385" y="1518361"/>
              <a:ext cx="91582" cy="69435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5491194" y="2019100"/>
              <a:ext cx="89103" cy="694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6181919" y="2078855"/>
              <a:ext cx="89172" cy="69435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3085089" y="2076518"/>
              <a:ext cx="89103" cy="71772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3674212" y="5547597"/>
              <a:ext cx="89137" cy="69469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455419" y="5618984"/>
              <a:ext cx="8219694" cy="1239013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5" name="object 65"/>
          <p:cNvSpPr txBox="1"/>
          <p:nvPr/>
        </p:nvSpPr>
        <p:spPr>
          <a:xfrm>
            <a:off x="1820417" y="5762345"/>
            <a:ext cx="74549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45" dirty="0">
                <a:solidFill>
                  <a:srgbClr val="FF3300"/>
                </a:solidFill>
                <a:latin typeface="Arial Black"/>
                <a:cs typeface="Arial Black"/>
              </a:rPr>
              <a:t>CONGRATULATIONS!!!</a:t>
            </a:r>
            <a:endParaRPr sz="4800">
              <a:latin typeface="Arial Black"/>
              <a:cs typeface="Arial Black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1519427" y="374904"/>
            <a:ext cx="7056882" cy="111633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/>
          <p:nvPr/>
        </p:nvSpPr>
        <p:spPr>
          <a:xfrm>
            <a:off x="1820417" y="491439"/>
            <a:ext cx="624840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45" dirty="0">
                <a:solidFill>
                  <a:srgbClr val="FF3300"/>
                </a:solidFill>
                <a:latin typeface="Arial Black"/>
                <a:cs typeface="Arial Black"/>
              </a:rPr>
              <a:t>DIRECTLY</a:t>
            </a:r>
            <a:r>
              <a:rPr sz="4000" spc="-25" dirty="0">
                <a:solidFill>
                  <a:srgbClr val="FF3300"/>
                </a:solidFill>
                <a:latin typeface="Arial Black"/>
                <a:cs typeface="Arial Black"/>
              </a:rPr>
              <a:t> </a:t>
            </a:r>
            <a:r>
              <a:rPr sz="4000" spc="-10" dirty="0">
                <a:solidFill>
                  <a:srgbClr val="FF3300"/>
                </a:solidFill>
                <a:latin typeface="Arial Black"/>
                <a:cs typeface="Arial Black"/>
              </a:rPr>
              <a:t>DEPOSITED</a:t>
            </a:r>
            <a:endParaRPr sz="4000">
              <a:latin typeface="Arial Black"/>
              <a:cs typeface="Arial Black"/>
            </a:endParaRPr>
          </a:p>
        </p:txBody>
      </p:sp>
      <p:pic>
        <p:nvPicPr>
          <p:cNvPr id="6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01D673D-77FC-4D6A-AF5B-A08467959B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182600" y="5621881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9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68159"/>
            <a:chOff x="0" y="0"/>
            <a:chExt cx="12193270" cy="6868159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2192000" y="68580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2C3B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371076" y="0"/>
              <a:ext cx="1219200" cy="6858000"/>
            </a:xfrm>
            <a:custGeom>
              <a:avLst/>
              <a:gdLst/>
              <a:ahLst/>
              <a:cxnLst/>
              <a:rect l="l" t="t" r="r" b="b"/>
              <a:pathLst>
                <a:path w="1219200" h="6858000">
                  <a:moveTo>
                    <a:pt x="0" y="0"/>
                  </a:moveTo>
                  <a:lnTo>
                    <a:pt x="1219200" y="6857999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424928" y="3681983"/>
              <a:ext cx="4763770" cy="3176905"/>
            </a:xfrm>
            <a:custGeom>
              <a:avLst/>
              <a:gdLst/>
              <a:ahLst/>
              <a:cxnLst/>
              <a:rect l="l" t="t" r="r" b="b"/>
              <a:pathLst>
                <a:path w="4763770" h="3176904">
                  <a:moveTo>
                    <a:pt x="4763516" y="0"/>
                  </a:moveTo>
                  <a:lnTo>
                    <a:pt x="0" y="3176586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182100" y="0"/>
              <a:ext cx="3007360" cy="6858000"/>
            </a:xfrm>
            <a:custGeom>
              <a:avLst/>
              <a:gdLst/>
              <a:ahLst/>
              <a:cxnLst/>
              <a:rect l="l" t="t" r="r" b="b"/>
              <a:pathLst>
                <a:path w="3007359" h="6858000">
                  <a:moveTo>
                    <a:pt x="3006851" y="0"/>
                  </a:moveTo>
                  <a:lnTo>
                    <a:pt x="2042483" y="0"/>
                  </a:lnTo>
                  <a:lnTo>
                    <a:pt x="0" y="6857996"/>
                  </a:lnTo>
                  <a:lnTo>
                    <a:pt x="3006851" y="6857996"/>
                  </a:lnTo>
                  <a:lnTo>
                    <a:pt x="3006851" y="0"/>
                  </a:lnTo>
                  <a:close/>
                </a:path>
              </a:pathLst>
            </a:custGeom>
            <a:solidFill>
              <a:srgbClr val="90C225">
                <a:alpha val="3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604334" y="0"/>
              <a:ext cx="2588260" cy="6858000"/>
            </a:xfrm>
            <a:custGeom>
              <a:avLst/>
              <a:gdLst/>
              <a:ahLst/>
              <a:cxnLst/>
              <a:rect l="l" t="t" r="r" b="b"/>
              <a:pathLst>
                <a:path w="2588259" h="6858000">
                  <a:moveTo>
                    <a:pt x="2587664" y="0"/>
                  </a:moveTo>
                  <a:lnTo>
                    <a:pt x="0" y="0"/>
                  </a:lnTo>
                  <a:lnTo>
                    <a:pt x="1208190" y="6857996"/>
                  </a:lnTo>
                  <a:lnTo>
                    <a:pt x="2587664" y="6857996"/>
                  </a:lnTo>
                  <a:lnTo>
                    <a:pt x="2587664" y="0"/>
                  </a:lnTo>
                  <a:close/>
                </a:path>
              </a:pathLst>
            </a:custGeom>
            <a:solidFill>
              <a:srgbClr val="90C225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932164" y="3048000"/>
              <a:ext cx="3260090" cy="3810000"/>
            </a:xfrm>
            <a:custGeom>
              <a:avLst/>
              <a:gdLst/>
              <a:ahLst/>
              <a:cxnLst/>
              <a:rect l="l" t="t" r="r" b="b"/>
              <a:pathLst>
                <a:path w="3260090" h="3810000">
                  <a:moveTo>
                    <a:pt x="3259835" y="0"/>
                  </a:moveTo>
                  <a:lnTo>
                    <a:pt x="0" y="3809999"/>
                  </a:lnTo>
                  <a:lnTo>
                    <a:pt x="3259835" y="3809999"/>
                  </a:lnTo>
                  <a:lnTo>
                    <a:pt x="3259835" y="0"/>
                  </a:lnTo>
                  <a:close/>
                </a:path>
              </a:pathLst>
            </a:custGeom>
            <a:solidFill>
              <a:srgbClr val="539F20">
                <a:alpha val="7215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337790" y="0"/>
              <a:ext cx="2851785" cy="6858000"/>
            </a:xfrm>
            <a:custGeom>
              <a:avLst/>
              <a:gdLst/>
              <a:ahLst/>
              <a:cxnLst/>
              <a:rect l="l" t="t" r="r" b="b"/>
              <a:pathLst>
                <a:path w="2851784" h="6858000">
                  <a:moveTo>
                    <a:pt x="2851161" y="0"/>
                  </a:moveTo>
                  <a:lnTo>
                    <a:pt x="0" y="0"/>
                  </a:lnTo>
                  <a:lnTo>
                    <a:pt x="2467621" y="6857996"/>
                  </a:lnTo>
                  <a:lnTo>
                    <a:pt x="2851161" y="6857996"/>
                  </a:lnTo>
                  <a:lnTo>
                    <a:pt x="2851161" y="0"/>
                  </a:lnTo>
                  <a:close/>
                </a:path>
              </a:pathLst>
            </a:custGeom>
            <a:solidFill>
              <a:srgbClr val="3E7818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898124" y="0"/>
              <a:ext cx="1290955" cy="6858000"/>
            </a:xfrm>
            <a:custGeom>
              <a:avLst/>
              <a:gdLst/>
              <a:ahLst/>
              <a:cxnLst/>
              <a:rect l="l" t="t" r="r" b="b"/>
              <a:pathLst>
                <a:path w="1290954" h="6858000">
                  <a:moveTo>
                    <a:pt x="1290827" y="0"/>
                  </a:moveTo>
                  <a:lnTo>
                    <a:pt x="1018959" y="0"/>
                  </a:lnTo>
                  <a:lnTo>
                    <a:pt x="0" y="6857996"/>
                  </a:lnTo>
                  <a:lnTo>
                    <a:pt x="1290827" y="6857996"/>
                  </a:lnTo>
                  <a:lnTo>
                    <a:pt x="1290827" y="0"/>
                  </a:lnTo>
                  <a:close/>
                </a:path>
              </a:pathLst>
            </a:custGeom>
            <a:solidFill>
              <a:srgbClr val="C0E374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940749" y="0"/>
              <a:ext cx="1248410" cy="6858000"/>
            </a:xfrm>
            <a:custGeom>
              <a:avLst/>
              <a:gdLst/>
              <a:ahLst/>
              <a:cxnLst/>
              <a:rect l="l" t="t" r="r" b="b"/>
              <a:pathLst>
                <a:path w="1248409" h="6858000">
                  <a:moveTo>
                    <a:pt x="1248203" y="0"/>
                  </a:moveTo>
                  <a:lnTo>
                    <a:pt x="0" y="0"/>
                  </a:lnTo>
                  <a:lnTo>
                    <a:pt x="1107740" y="6857996"/>
                  </a:lnTo>
                  <a:lnTo>
                    <a:pt x="1248203" y="6857996"/>
                  </a:lnTo>
                  <a:lnTo>
                    <a:pt x="1248203" y="0"/>
                  </a:lnTo>
                  <a:close/>
                </a:path>
              </a:pathLst>
            </a:custGeom>
            <a:solidFill>
              <a:srgbClr val="90C225">
                <a:alpha val="6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372343" y="3590543"/>
              <a:ext cx="1816735" cy="3267710"/>
            </a:xfrm>
            <a:custGeom>
              <a:avLst/>
              <a:gdLst/>
              <a:ahLst/>
              <a:cxnLst/>
              <a:rect l="l" t="t" r="r" b="b"/>
              <a:pathLst>
                <a:path w="1816734" h="3267709">
                  <a:moveTo>
                    <a:pt x="1816607" y="0"/>
                  </a:moveTo>
                  <a:lnTo>
                    <a:pt x="0" y="3267455"/>
                  </a:lnTo>
                  <a:lnTo>
                    <a:pt x="1816607" y="3267455"/>
                  </a:lnTo>
                  <a:lnTo>
                    <a:pt x="1816607" y="0"/>
                  </a:lnTo>
                  <a:close/>
                </a:path>
              </a:pathLst>
            </a:custGeom>
            <a:solidFill>
              <a:srgbClr val="90C22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0" y="4012692"/>
              <a:ext cx="448309" cy="2845435"/>
            </a:xfrm>
            <a:custGeom>
              <a:avLst/>
              <a:gdLst/>
              <a:ahLst/>
              <a:cxnLst/>
              <a:rect l="l" t="t" r="r" b="b"/>
              <a:pathLst>
                <a:path w="448309" h="2845434">
                  <a:moveTo>
                    <a:pt x="0" y="0"/>
                  </a:moveTo>
                  <a:lnTo>
                    <a:pt x="0" y="2845307"/>
                  </a:lnTo>
                  <a:lnTo>
                    <a:pt x="448056" y="28453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5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C3B4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2128837" y="0"/>
            <a:ext cx="4773295" cy="6868159"/>
            <a:chOff x="2128837" y="0"/>
            <a:chExt cx="4773295" cy="6868159"/>
          </a:xfrm>
        </p:grpSpPr>
        <p:sp>
          <p:nvSpPr>
            <p:cNvPr id="16" name="object 16"/>
            <p:cNvSpPr/>
            <p:nvPr/>
          </p:nvSpPr>
          <p:spPr>
            <a:xfrm>
              <a:off x="3953255" y="0"/>
              <a:ext cx="1219200" cy="6858000"/>
            </a:xfrm>
            <a:custGeom>
              <a:avLst/>
              <a:gdLst/>
              <a:ahLst/>
              <a:cxnLst/>
              <a:rect l="l" t="t" r="r" b="b"/>
              <a:pathLst>
                <a:path w="1219200" h="6858000">
                  <a:moveTo>
                    <a:pt x="0" y="0"/>
                  </a:moveTo>
                  <a:lnTo>
                    <a:pt x="1219200" y="6857999"/>
                  </a:lnTo>
                </a:path>
              </a:pathLst>
            </a:custGeom>
            <a:ln w="9144">
              <a:solidFill>
                <a:srgbClr val="6C911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133600" y="3681984"/>
              <a:ext cx="4763770" cy="3176905"/>
            </a:xfrm>
            <a:custGeom>
              <a:avLst/>
              <a:gdLst/>
              <a:ahLst/>
              <a:cxnLst/>
              <a:rect l="l" t="t" r="r" b="b"/>
              <a:pathLst>
                <a:path w="4763770" h="3176904">
                  <a:moveTo>
                    <a:pt x="4763516" y="0"/>
                  </a:moveTo>
                  <a:lnTo>
                    <a:pt x="0" y="3176586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325368" y="0"/>
              <a:ext cx="3007360" cy="6858000"/>
            </a:xfrm>
            <a:custGeom>
              <a:avLst/>
              <a:gdLst/>
              <a:ahLst/>
              <a:cxnLst/>
              <a:rect l="l" t="t" r="r" b="b"/>
              <a:pathLst>
                <a:path w="3007360" h="6858000">
                  <a:moveTo>
                    <a:pt x="3006851" y="0"/>
                  </a:moveTo>
                  <a:lnTo>
                    <a:pt x="2042483" y="0"/>
                  </a:lnTo>
                  <a:lnTo>
                    <a:pt x="0" y="6857996"/>
                  </a:lnTo>
                  <a:lnTo>
                    <a:pt x="3006851" y="6857996"/>
                  </a:lnTo>
                  <a:lnTo>
                    <a:pt x="3006851" y="0"/>
                  </a:lnTo>
                  <a:close/>
                </a:path>
              </a:pathLst>
            </a:custGeom>
            <a:solidFill>
              <a:srgbClr val="90C225">
                <a:alpha val="3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747602" y="0"/>
              <a:ext cx="2588260" cy="6858000"/>
            </a:xfrm>
            <a:custGeom>
              <a:avLst/>
              <a:gdLst/>
              <a:ahLst/>
              <a:cxnLst/>
              <a:rect l="l" t="t" r="r" b="b"/>
              <a:pathLst>
                <a:path w="2588260" h="6858000">
                  <a:moveTo>
                    <a:pt x="2587665" y="0"/>
                  </a:moveTo>
                  <a:lnTo>
                    <a:pt x="0" y="0"/>
                  </a:lnTo>
                  <a:lnTo>
                    <a:pt x="1208190" y="6857996"/>
                  </a:lnTo>
                  <a:lnTo>
                    <a:pt x="2587665" y="6857996"/>
                  </a:lnTo>
                  <a:lnTo>
                    <a:pt x="2587665" y="0"/>
                  </a:lnTo>
                  <a:close/>
                </a:path>
              </a:pathLst>
            </a:custGeom>
            <a:solidFill>
              <a:srgbClr val="90C225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075432" y="3048000"/>
              <a:ext cx="3260090" cy="3810000"/>
            </a:xfrm>
            <a:custGeom>
              <a:avLst/>
              <a:gdLst/>
              <a:ahLst/>
              <a:cxnLst/>
              <a:rect l="l" t="t" r="r" b="b"/>
              <a:pathLst>
                <a:path w="3260090" h="3810000">
                  <a:moveTo>
                    <a:pt x="3259835" y="0"/>
                  </a:moveTo>
                  <a:lnTo>
                    <a:pt x="0" y="3809999"/>
                  </a:lnTo>
                  <a:lnTo>
                    <a:pt x="3259835" y="3809999"/>
                  </a:lnTo>
                  <a:lnTo>
                    <a:pt x="3259835" y="0"/>
                  </a:lnTo>
                  <a:close/>
                </a:path>
              </a:pathLst>
            </a:custGeom>
            <a:solidFill>
              <a:srgbClr val="539F20">
                <a:alpha val="7215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481058" y="0"/>
              <a:ext cx="2851785" cy="6858000"/>
            </a:xfrm>
            <a:custGeom>
              <a:avLst/>
              <a:gdLst/>
              <a:ahLst/>
              <a:cxnLst/>
              <a:rect l="l" t="t" r="r" b="b"/>
              <a:pathLst>
                <a:path w="2851785" h="6858000">
                  <a:moveTo>
                    <a:pt x="2851161" y="0"/>
                  </a:moveTo>
                  <a:lnTo>
                    <a:pt x="0" y="0"/>
                  </a:lnTo>
                  <a:lnTo>
                    <a:pt x="2467621" y="6857996"/>
                  </a:lnTo>
                  <a:lnTo>
                    <a:pt x="2851161" y="6857996"/>
                  </a:lnTo>
                  <a:lnTo>
                    <a:pt x="2851161" y="0"/>
                  </a:lnTo>
                  <a:close/>
                </a:path>
              </a:pathLst>
            </a:custGeom>
            <a:solidFill>
              <a:srgbClr val="3E7818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514088" y="3590544"/>
              <a:ext cx="1818639" cy="3267710"/>
            </a:xfrm>
            <a:custGeom>
              <a:avLst/>
              <a:gdLst/>
              <a:ahLst/>
              <a:cxnLst/>
              <a:rect l="l" t="t" r="r" b="b"/>
              <a:pathLst>
                <a:path w="1818639" h="3267709">
                  <a:moveTo>
                    <a:pt x="1818132" y="0"/>
                  </a:moveTo>
                  <a:lnTo>
                    <a:pt x="0" y="3267455"/>
                  </a:lnTo>
                  <a:lnTo>
                    <a:pt x="1818132" y="3267455"/>
                  </a:lnTo>
                  <a:lnTo>
                    <a:pt x="1818132" y="0"/>
                  </a:lnTo>
                  <a:close/>
                </a:path>
              </a:pathLst>
            </a:custGeom>
            <a:solidFill>
              <a:srgbClr val="90C22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756310" y="2897504"/>
            <a:ext cx="25006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FFFF"/>
                </a:solidFill>
                <a:latin typeface="Trebuchet MS"/>
                <a:cs typeface="Trebuchet MS"/>
              </a:rPr>
              <a:t>NOW</a:t>
            </a:r>
            <a:r>
              <a:rPr sz="3600" spc="-75" dirty="0">
                <a:solidFill>
                  <a:srgbClr val="FFFFFF"/>
                </a:solidFill>
                <a:latin typeface="Trebuchet MS"/>
                <a:cs typeface="Trebuchet MS"/>
              </a:rPr>
              <a:t> WHAT?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084017" y="0"/>
            <a:ext cx="7108190" cy="6858000"/>
          </a:xfrm>
          <a:custGeom>
            <a:avLst/>
            <a:gdLst/>
            <a:ahLst/>
            <a:cxnLst/>
            <a:rect l="l" t="t" r="r" b="b"/>
            <a:pathLst>
              <a:path w="7108190" h="6858000">
                <a:moveTo>
                  <a:pt x="7107982" y="0"/>
                </a:moveTo>
                <a:lnTo>
                  <a:pt x="0" y="0"/>
                </a:lnTo>
                <a:lnTo>
                  <a:pt x="1107867" y="6857996"/>
                </a:lnTo>
                <a:lnTo>
                  <a:pt x="7107982" y="6857996"/>
                </a:lnTo>
                <a:lnTo>
                  <a:pt x="7107982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6195440" y="1441196"/>
            <a:ext cx="3830954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</a:pPr>
            <a:r>
              <a:rPr sz="1900" spc="5" dirty="0">
                <a:solidFill>
                  <a:srgbClr val="FFFFFF"/>
                </a:solidFill>
                <a:latin typeface="Trebuchet MS"/>
                <a:cs typeface="Trebuchet MS"/>
              </a:rPr>
              <a:t>1. </a:t>
            </a:r>
            <a:r>
              <a:rPr sz="2400" spc="-5" dirty="0">
                <a:solidFill>
                  <a:srgbClr val="FFFFFF"/>
                </a:solidFill>
                <a:latin typeface="Trebuchet MS"/>
                <a:cs typeface="Trebuchet MS"/>
              </a:rPr>
              <a:t>COMPLETE CARES ONLINE  </a:t>
            </a:r>
            <a:r>
              <a:rPr sz="2400" spc="-25" dirty="0">
                <a:solidFill>
                  <a:srgbClr val="FFFFFF"/>
                </a:solidFill>
                <a:latin typeface="Trebuchet MS"/>
                <a:cs typeface="Trebuchet MS"/>
              </a:rPr>
              <a:t>APPLICATION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6195440" y="2793238"/>
            <a:ext cx="412051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</a:pPr>
            <a:r>
              <a:rPr sz="1900" spc="5" dirty="0">
                <a:solidFill>
                  <a:srgbClr val="FFFFFF"/>
                </a:solidFill>
              </a:rPr>
              <a:t>2. </a:t>
            </a:r>
            <a:r>
              <a:rPr sz="2400" spc="-40" dirty="0">
                <a:solidFill>
                  <a:srgbClr val="FFFFFF"/>
                </a:solidFill>
              </a:rPr>
              <a:t>OBTAIN </a:t>
            </a:r>
            <a:r>
              <a:rPr sz="2400" spc="-5" dirty="0">
                <a:solidFill>
                  <a:srgbClr val="FFFFFF"/>
                </a:solidFill>
              </a:rPr>
              <a:t>CARES </a:t>
            </a:r>
            <a:r>
              <a:rPr sz="2400" spc="-25" dirty="0">
                <a:solidFill>
                  <a:srgbClr val="FFFFFF"/>
                </a:solidFill>
              </a:rPr>
              <a:t>APPLICATION  </a:t>
            </a:r>
            <a:r>
              <a:rPr sz="2400" spc="-30" dirty="0">
                <a:solidFill>
                  <a:srgbClr val="FFFFFF"/>
                </a:solidFill>
              </a:rPr>
              <a:t>APPROVAL</a:t>
            </a:r>
            <a:endParaRPr sz="2400"/>
          </a:p>
        </p:txBody>
      </p:sp>
      <p:sp>
        <p:nvSpPr>
          <p:cNvPr id="27" name="object 27"/>
          <p:cNvSpPr txBox="1"/>
          <p:nvPr/>
        </p:nvSpPr>
        <p:spPr>
          <a:xfrm>
            <a:off x="6195440" y="4143882"/>
            <a:ext cx="38633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5" dirty="0">
                <a:solidFill>
                  <a:srgbClr val="FFFFFF"/>
                </a:solidFill>
                <a:latin typeface="Trebuchet MS"/>
                <a:cs typeface="Trebuchet MS"/>
              </a:rPr>
              <a:t>3. </a:t>
            </a:r>
            <a:r>
              <a:rPr sz="2400" spc="-5" dirty="0">
                <a:solidFill>
                  <a:srgbClr val="FFFFFF"/>
                </a:solidFill>
                <a:latin typeface="Trebuchet MS"/>
                <a:cs typeface="Trebuchet MS"/>
              </a:rPr>
              <a:t>SCHEDULE</a:t>
            </a:r>
            <a:r>
              <a:rPr sz="2400" spc="-1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Trebuchet MS"/>
                <a:cs typeface="Trebuchet MS"/>
              </a:rPr>
              <a:t>PRE-APPROVAL</a:t>
            </a:r>
            <a:endParaRPr sz="2400">
              <a:latin typeface="Trebuchet MS"/>
              <a:cs typeface="Trebuchet MS"/>
            </a:endParaRPr>
          </a:p>
        </p:txBody>
      </p:sp>
      <p:pic>
        <p:nvPicPr>
          <p:cNvPr id="28" name="Slide 30">
            <a:hlinkClick r:id="" action="ppaction://media"/>
            <a:extLst>
              <a:ext uri="{FF2B5EF4-FFF2-40B4-BE49-F238E27FC236}">
                <a16:creationId xmlns:a16="http://schemas.microsoft.com/office/drawing/2014/main" id="{87BCCE81-D20E-48EF-9CAA-D46A12F581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04169" y="5501449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94131"/>
            <a:ext cx="6482080" cy="6563995"/>
            <a:chOff x="0" y="294131"/>
            <a:chExt cx="6482080" cy="6563995"/>
          </a:xfrm>
        </p:grpSpPr>
        <p:sp>
          <p:nvSpPr>
            <p:cNvPr id="3" name="object 3"/>
            <p:cNvSpPr/>
            <p:nvPr/>
          </p:nvSpPr>
          <p:spPr>
            <a:xfrm>
              <a:off x="0" y="4012691"/>
              <a:ext cx="448309" cy="2845435"/>
            </a:xfrm>
            <a:custGeom>
              <a:avLst/>
              <a:gdLst/>
              <a:ahLst/>
              <a:cxnLst/>
              <a:rect l="l" t="t" r="r" b="b"/>
              <a:pathLst>
                <a:path w="448309" h="2845434">
                  <a:moveTo>
                    <a:pt x="0" y="0"/>
                  </a:moveTo>
                  <a:lnTo>
                    <a:pt x="0" y="2845307"/>
                  </a:lnTo>
                  <a:lnTo>
                    <a:pt x="448056" y="28453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5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88620" y="294131"/>
              <a:ext cx="6092952" cy="626973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553200" y="3276600"/>
            <a:ext cx="3994150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8BCD43"/>
                </a:solidFill>
                <a:latin typeface="Trebuchet MS"/>
                <a:cs typeface="Trebuchet MS"/>
              </a:rPr>
              <a:t>Pre-Application</a:t>
            </a:r>
            <a:r>
              <a:rPr sz="2400" b="1" spc="-40" dirty="0">
                <a:solidFill>
                  <a:srgbClr val="8BCD43"/>
                </a:solidFill>
                <a:latin typeface="Trebuchet MS"/>
                <a:cs typeface="Trebuchet MS"/>
              </a:rPr>
              <a:t> </a:t>
            </a:r>
            <a:r>
              <a:rPr sz="2400" b="1" spc="-5" dirty="0">
                <a:solidFill>
                  <a:srgbClr val="8BCD43"/>
                </a:solidFill>
                <a:latin typeface="Trebuchet MS"/>
                <a:cs typeface="Trebuchet MS"/>
              </a:rPr>
              <a:t>Information</a:t>
            </a:r>
            <a:endParaRPr sz="2400" dirty="0">
              <a:solidFill>
                <a:srgbClr val="8BCD43"/>
              </a:solidFill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450" dirty="0">
              <a:solidFill>
                <a:srgbClr val="8BCD43"/>
              </a:solidFill>
              <a:latin typeface="Trebuchet MS"/>
              <a:cs typeface="Trebuchet MS"/>
            </a:endParaRPr>
          </a:p>
          <a:p>
            <a:pPr marL="469900" indent="-457200">
              <a:lnSpc>
                <a:spcPct val="100000"/>
              </a:lnSpc>
              <a:buAutoNum type="arabicPeriod"/>
              <a:tabLst>
                <a:tab pos="469265" algn="l"/>
                <a:tab pos="469900" algn="l"/>
              </a:tabLst>
            </a:pPr>
            <a:r>
              <a:rPr sz="2400" b="1" spc="-5" dirty="0">
                <a:solidFill>
                  <a:srgbClr val="8BCD43"/>
                </a:solidFill>
                <a:latin typeface="Trebuchet MS"/>
                <a:cs typeface="Trebuchet MS"/>
              </a:rPr>
              <a:t>Received </a:t>
            </a:r>
            <a:r>
              <a:rPr sz="2400" b="1" dirty="0">
                <a:solidFill>
                  <a:srgbClr val="8BCD43"/>
                </a:solidFill>
                <a:latin typeface="Trebuchet MS"/>
                <a:cs typeface="Trebuchet MS"/>
              </a:rPr>
              <a:t>by</a:t>
            </a:r>
            <a:r>
              <a:rPr sz="2400" b="1" spc="-30" dirty="0">
                <a:solidFill>
                  <a:srgbClr val="8BCD43"/>
                </a:solidFill>
                <a:latin typeface="Trebuchet MS"/>
                <a:cs typeface="Trebuchet MS"/>
              </a:rPr>
              <a:t> </a:t>
            </a:r>
            <a:r>
              <a:rPr sz="2400" b="1" dirty="0">
                <a:solidFill>
                  <a:srgbClr val="8BCD43"/>
                </a:solidFill>
                <a:latin typeface="Trebuchet MS"/>
                <a:cs typeface="Trebuchet MS"/>
              </a:rPr>
              <a:t>email</a:t>
            </a:r>
            <a:endParaRPr sz="2400" dirty="0">
              <a:solidFill>
                <a:srgbClr val="8BCD43"/>
              </a:solidFill>
              <a:latin typeface="Trebuchet MS"/>
              <a:cs typeface="Trebuchet MS"/>
            </a:endParaRPr>
          </a:p>
          <a:p>
            <a:pPr marL="469900" indent="-457200">
              <a:lnSpc>
                <a:spcPct val="100000"/>
              </a:lnSpc>
              <a:buAutoNum type="arabicPeriod"/>
              <a:tabLst>
                <a:tab pos="469265" algn="l"/>
                <a:tab pos="469900" algn="l"/>
              </a:tabLst>
            </a:pPr>
            <a:r>
              <a:rPr sz="2400" b="1" spc="-5" dirty="0">
                <a:solidFill>
                  <a:srgbClr val="8BCD43"/>
                </a:solidFill>
                <a:latin typeface="Trebuchet MS"/>
                <a:cs typeface="Trebuchet MS"/>
              </a:rPr>
              <a:t>Pre-requisite to</a:t>
            </a:r>
            <a:r>
              <a:rPr sz="2400" b="1" spc="-50" dirty="0">
                <a:solidFill>
                  <a:srgbClr val="8BCD43"/>
                </a:solidFill>
                <a:latin typeface="Trebuchet MS"/>
                <a:cs typeface="Trebuchet MS"/>
              </a:rPr>
              <a:t> </a:t>
            </a:r>
            <a:r>
              <a:rPr sz="2400" b="1" spc="-15" dirty="0">
                <a:solidFill>
                  <a:srgbClr val="8BCD43"/>
                </a:solidFill>
                <a:latin typeface="Trebuchet MS"/>
                <a:cs typeface="Trebuchet MS"/>
              </a:rPr>
              <a:t>training</a:t>
            </a:r>
            <a:endParaRPr sz="2400" dirty="0">
              <a:solidFill>
                <a:srgbClr val="8BCD43"/>
              </a:solidFill>
              <a:latin typeface="Trebuchet MS"/>
              <a:cs typeface="Trebuchet MS"/>
            </a:endParaRPr>
          </a:p>
          <a:p>
            <a:pPr marL="469900" indent="-457200">
              <a:lnSpc>
                <a:spcPct val="100000"/>
              </a:lnSpc>
              <a:buAutoNum type="arabicPeriod"/>
              <a:tabLst>
                <a:tab pos="469265" algn="l"/>
                <a:tab pos="469900" algn="l"/>
              </a:tabLst>
            </a:pPr>
            <a:r>
              <a:rPr sz="2400" b="1" spc="-5" dirty="0">
                <a:solidFill>
                  <a:srgbClr val="8BCD43"/>
                </a:solidFill>
                <a:latin typeface="Trebuchet MS"/>
                <a:cs typeface="Trebuchet MS"/>
              </a:rPr>
              <a:t>Submitted </a:t>
            </a:r>
            <a:r>
              <a:rPr sz="2400" b="1" dirty="0">
                <a:solidFill>
                  <a:srgbClr val="8BCD43"/>
                </a:solidFill>
                <a:latin typeface="Trebuchet MS"/>
                <a:cs typeface="Trebuchet MS"/>
              </a:rPr>
              <a:t>by</a:t>
            </a:r>
            <a:r>
              <a:rPr sz="2400" b="1" spc="-25" dirty="0">
                <a:solidFill>
                  <a:srgbClr val="8BCD43"/>
                </a:solidFill>
                <a:latin typeface="Trebuchet MS"/>
                <a:cs typeface="Trebuchet MS"/>
              </a:rPr>
              <a:t> </a:t>
            </a:r>
            <a:r>
              <a:rPr sz="2400" b="1" dirty="0">
                <a:solidFill>
                  <a:srgbClr val="8BCD43"/>
                </a:solidFill>
                <a:latin typeface="Trebuchet MS"/>
                <a:cs typeface="Trebuchet MS"/>
              </a:rPr>
              <a:t>email</a:t>
            </a:r>
            <a:endParaRPr sz="2400" dirty="0">
              <a:solidFill>
                <a:srgbClr val="8BCD43"/>
              </a:solidFill>
              <a:latin typeface="Trebuchet MS"/>
              <a:cs typeface="Trebuchet MS"/>
            </a:endParaRPr>
          </a:p>
        </p:txBody>
      </p:sp>
      <p:pic>
        <p:nvPicPr>
          <p:cNvPr id="6" name="Slide 4">
            <a:hlinkClick r:id="" action="ppaction://media"/>
            <a:extLst>
              <a:ext uri="{FF2B5EF4-FFF2-40B4-BE49-F238E27FC236}">
                <a16:creationId xmlns:a16="http://schemas.microsoft.com/office/drawing/2014/main" id="{351807FC-3AF8-4074-A039-9ADE70F31E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77800" y="59436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82927" y="574624"/>
            <a:ext cx="7579359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" dirty="0"/>
              <a:t>VCA </a:t>
            </a:r>
            <a:r>
              <a:rPr sz="4800" spc="-30" dirty="0"/>
              <a:t>Performance</a:t>
            </a:r>
            <a:r>
              <a:rPr sz="4800" spc="-254" dirty="0"/>
              <a:t> </a:t>
            </a:r>
            <a:r>
              <a:rPr sz="4800" spc="-5" dirty="0"/>
              <a:t>Standards</a:t>
            </a:r>
            <a:endParaRPr sz="4800"/>
          </a:p>
        </p:txBody>
      </p:sp>
      <p:sp>
        <p:nvSpPr>
          <p:cNvPr id="3" name="object 3"/>
          <p:cNvSpPr/>
          <p:nvPr/>
        </p:nvSpPr>
        <p:spPr>
          <a:xfrm>
            <a:off x="705600" y="2324073"/>
            <a:ext cx="4367045" cy="35136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55241" y="3335477"/>
            <a:ext cx="2672715" cy="1367155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065" marR="5080" indent="-3175" algn="ctr">
              <a:lnSpc>
                <a:spcPct val="92000"/>
              </a:lnSpc>
              <a:spcBef>
                <a:spcPts val="395"/>
              </a:spcBef>
            </a:pPr>
            <a:r>
              <a:rPr sz="3100" b="1" spc="-15" dirty="0">
                <a:solidFill>
                  <a:srgbClr val="FFFFFF"/>
                </a:solidFill>
                <a:latin typeface="Trebuchet MS"/>
                <a:cs typeface="Trebuchet MS"/>
              </a:rPr>
              <a:t>Viability  </a:t>
            </a:r>
            <a:r>
              <a:rPr sz="3100" b="1" spc="-5" dirty="0">
                <a:solidFill>
                  <a:srgbClr val="FFFFFF"/>
                </a:solidFill>
                <a:latin typeface="Trebuchet MS"/>
                <a:cs typeface="Trebuchet MS"/>
              </a:rPr>
              <a:t>Capability  </a:t>
            </a:r>
            <a:r>
              <a:rPr sz="3100" b="1" spc="-10" dirty="0">
                <a:solidFill>
                  <a:srgbClr val="FFFFFF"/>
                </a:solidFill>
                <a:latin typeface="Trebuchet MS"/>
                <a:cs typeface="Trebuchet MS"/>
              </a:rPr>
              <a:t>Accountability</a:t>
            </a:r>
            <a:endParaRPr sz="3100">
              <a:latin typeface="Trebuchet MS"/>
              <a:cs typeface="Trebuchet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780788" y="1578863"/>
            <a:ext cx="2501900" cy="4994910"/>
            <a:chOff x="4780788" y="1578863"/>
            <a:chExt cx="2501900" cy="4994910"/>
          </a:xfrm>
        </p:grpSpPr>
        <p:sp>
          <p:nvSpPr>
            <p:cNvPr id="6" name="object 6"/>
            <p:cNvSpPr/>
            <p:nvPr/>
          </p:nvSpPr>
          <p:spPr>
            <a:xfrm>
              <a:off x="4780788" y="1578863"/>
              <a:ext cx="1777745" cy="499491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129784" y="1815084"/>
              <a:ext cx="1437893" cy="143789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844540" y="3310128"/>
              <a:ext cx="1437893" cy="143789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225796" y="4971300"/>
              <a:ext cx="1439418" cy="143789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656069" y="1947494"/>
            <a:ext cx="2386330" cy="625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360"/>
              </a:lnSpc>
              <a:spcBef>
                <a:spcPts val="100"/>
              </a:spcBef>
            </a:pPr>
            <a:r>
              <a:rPr sz="2100" dirty="0">
                <a:latin typeface="Trebuchet MS"/>
                <a:cs typeface="Trebuchet MS"/>
              </a:rPr>
              <a:t>Financial </a:t>
            </a:r>
            <a:r>
              <a:rPr sz="2100" spc="-10" dirty="0">
                <a:solidFill>
                  <a:srgbClr val="FF0000"/>
                </a:solidFill>
                <a:latin typeface="Trebuchet MS"/>
                <a:cs typeface="Trebuchet MS"/>
              </a:rPr>
              <a:t>V</a:t>
            </a:r>
            <a:r>
              <a:rPr sz="2100" spc="-10" dirty="0">
                <a:latin typeface="Trebuchet MS"/>
                <a:cs typeface="Trebuchet MS"/>
              </a:rPr>
              <a:t>iability</a:t>
            </a:r>
            <a:r>
              <a:rPr sz="2100" spc="-95" dirty="0">
                <a:latin typeface="Trebuchet MS"/>
                <a:cs typeface="Trebuchet MS"/>
              </a:rPr>
              <a:t> </a:t>
            </a:r>
            <a:r>
              <a:rPr sz="2100" dirty="0">
                <a:latin typeface="Trebuchet MS"/>
                <a:cs typeface="Trebuchet MS"/>
              </a:rPr>
              <a:t>=</a:t>
            </a:r>
            <a:endParaRPr sz="2100">
              <a:latin typeface="Trebuchet MS"/>
              <a:cs typeface="Trebuchet MS"/>
            </a:endParaRPr>
          </a:p>
          <a:p>
            <a:pPr marL="12700">
              <a:lnSpc>
                <a:spcPts val="2360"/>
              </a:lnSpc>
            </a:pPr>
            <a:r>
              <a:rPr sz="2100" spc="-5" dirty="0">
                <a:latin typeface="Trebuchet MS"/>
                <a:cs typeface="Trebuchet MS"/>
              </a:rPr>
              <a:t>Financial</a:t>
            </a:r>
            <a:r>
              <a:rPr sz="2100" spc="-45" dirty="0">
                <a:latin typeface="Trebuchet MS"/>
                <a:cs typeface="Trebuchet MS"/>
              </a:rPr>
              <a:t> </a:t>
            </a:r>
            <a:r>
              <a:rPr sz="2100" spc="-15" dirty="0">
                <a:latin typeface="Trebuchet MS"/>
                <a:cs typeface="Trebuchet MS"/>
              </a:rPr>
              <a:t>Resources</a:t>
            </a:r>
            <a:endParaRPr sz="21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550911" y="3469385"/>
            <a:ext cx="1764030" cy="118237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ct val="87200"/>
              </a:lnSpc>
              <a:spcBef>
                <a:spcPts val="420"/>
              </a:spcBef>
            </a:pPr>
            <a:r>
              <a:rPr sz="2100" dirty="0">
                <a:latin typeface="Trebuchet MS"/>
                <a:cs typeface="Trebuchet MS"/>
              </a:rPr>
              <a:t>A</a:t>
            </a:r>
            <a:r>
              <a:rPr sz="2100" spc="-10" dirty="0">
                <a:latin typeface="Trebuchet MS"/>
                <a:cs typeface="Trebuchet MS"/>
              </a:rPr>
              <a:t>d</a:t>
            </a:r>
            <a:r>
              <a:rPr sz="2100" spc="-5" dirty="0">
                <a:latin typeface="Trebuchet MS"/>
                <a:cs typeface="Trebuchet MS"/>
              </a:rPr>
              <a:t>mini</a:t>
            </a:r>
            <a:r>
              <a:rPr sz="2100" dirty="0">
                <a:latin typeface="Trebuchet MS"/>
                <a:cs typeface="Trebuchet MS"/>
              </a:rPr>
              <a:t>s</a:t>
            </a:r>
            <a:r>
              <a:rPr sz="2100" spc="-5" dirty="0">
                <a:latin typeface="Trebuchet MS"/>
                <a:cs typeface="Trebuchet MS"/>
              </a:rPr>
              <a:t>tra</a:t>
            </a:r>
            <a:r>
              <a:rPr sz="2100" spc="-10" dirty="0">
                <a:latin typeface="Trebuchet MS"/>
                <a:cs typeface="Trebuchet MS"/>
              </a:rPr>
              <a:t>t</a:t>
            </a:r>
            <a:r>
              <a:rPr sz="2100" spc="-5" dirty="0">
                <a:latin typeface="Trebuchet MS"/>
                <a:cs typeface="Trebuchet MS"/>
              </a:rPr>
              <a:t>ive  </a:t>
            </a:r>
            <a:r>
              <a:rPr sz="2100" spc="-5" dirty="0">
                <a:solidFill>
                  <a:srgbClr val="FF0000"/>
                </a:solidFill>
                <a:latin typeface="Trebuchet MS"/>
                <a:cs typeface="Trebuchet MS"/>
              </a:rPr>
              <a:t>C</a:t>
            </a:r>
            <a:r>
              <a:rPr sz="2100" spc="-5" dirty="0">
                <a:latin typeface="Trebuchet MS"/>
                <a:cs typeface="Trebuchet MS"/>
              </a:rPr>
              <a:t>apability </a:t>
            </a:r>
            <a:r>
              <a:rPr sz="2100" dirty="0">
                <a:latin typeface="Trebuchet MS"/>
                <a:cs typeface="Trebuchet MS"/>
              </a:rPr>
              <a:t>=  </a:t>
            </a:r>
            <a:r>
              <a:rPr sz="2100" spc="-5" dirty="0">
                <a:latin typeface="Trebuchet MS"/>
                <a:cs typeface="Trebuchet MS"/>
              </a:rPr>
              <a:t>Staffing and  Expertise</a:t>
            </a:r>
            <a:endParaRPr sz="21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90080" y="5331663"/>
            <a:ext cx="2033270" cy="903605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2700" marR="5080">
              <a:lnSpc>
                <a:spcPts val="2200"/>
              </a:lnSpc>
              <a:spcBef>
                <a:spcPts val="440"/>
              </a:spcBef>
            </a:pPr>
            <a:r>
              <a:rPr sz="2100" spc="-15" dirty="0">
                <a:latin typeface="Trebuchet MS"/>
                <a:cs typeface="Trebuchet MS"/>
              </a:rPr>
              <a:t>Program  </a:t>
            </a:r>
            <a:r>
              <a:rPr sz="2100" spc="-5" dirty="0">
                <a:solidFill>
                  <a:srgbClr val="FF0000"/>
                </a:solidFill>
                <a:latin typeface="Trebuchet MS"/>
                <a:cs typeface="Trebuchet MS"/>
              </a:rPr>
              <a:t>A</a:t>
            </a:r>
            <a:r>
              <a:rPr sz="2100" spc="-5" dirty="0">
                <a:latin typeface="Trebuchet MS"/>
                <a:cs typeface="Trebuchet MS"/>
              </a:rPr>
              <a:t>ccountability </a:t>
            </a:r>
            <a:r>
              <a:rPr sz="2100" dirty="0">
                <a:latin typeface="Trebuchet MS"/>
                <a:cs typeface="Trebuchet MS"/>
              </a:rPr>
              <a:t>=  </a:t>
            </a:r>
            <a:r>
              <a:rPr sz="2100" spc="-5" dirty="0">
                <a:latin typeface="Trebuchet MS"/>
                <a:cs typeface="Trebuchet MS"/>
              </a:rPr>
              <a:t>Internal</a:t>
            </a:r>
            <a:r>
              <a:rPr sz="2100" spc="-60" dirty="0">
                <a:latin typeface="Trebuchet MS"/>
                <a:cs typeface="Trebuchet MS"/>
              </a:rPr>
              <a:t> </a:t>
            </a:r>
            <a:r>
              <a:rPr sz="2100" spc="-5" dirty="0">
                <a:latin typeface="Trebuchet MS"/>
                <a:cs typeface="Trebuchet MS"/>
              </a:rPr>
              <a:t>Controls</a:t>
            </a:r>
            <a:endParaRPr sz="2100">
              <a:latin typeface="Trebuchet MS"/>
              <a:cs typeface="Trebuchet MS"/>
            </a:endParaRPr>
          </a:p>
        </p:txBody>
      </p:sp>
      <p:pic>
        <p:nvPicPr>
          <p:cNvPr id="13" name="Slide 31">
            <a:hlinkClick r:id="" action="ppaction://media"/>
            <a:extLst>
              <a:ext uri="{FF2B5EF4-FFF2-40B4-BE49-F238E27FC236}">
                <a16:creationId xmlns:a16="http://schemas.microsoft.com/office/drawing/2014/main" id="{CC3871DB-6A46-40FB-9BE0-86FC3FB5E5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73000" y="5431308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5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20356" y="0"/>
            <a:ext cx="4772660" cy="6868159"/>
            <a:chOff x="7420356" y="0"/>
            <a:chExt cx="4772660" cy="6868159"/>
          </a:xfrm>
        </p:grpSpPr>
        <p:sp>
          <p:nvSpPr>
            <p:cNvPr id="3" name="object 3"/>
            <p:cNvSpPr/>
            <p:nvPr/>
          </p:nvSpPr>
          <p:spPr>
            <a:xfrm>
              <a:off x="9371076" y="0"/>
              <a:ext cx="1219200" cy="6858000"/>
            </a:xfrm>
            <a:custGeom>
              <a:avLst/>
              <a:gdLst/>
              <a:ahLst/>
              <a:cxnLst/>
              <a:rect l="l" t="t" r="r" b="b"/>
              <a:pathLst>
                <a:path w="1219200" h="6858000">
                  <a:moveTo>
                    <a:pt x="0" y="0"/>
                  </a:moveTo>
                  <a:lnTo>
                    <a:pt x="1219200" y="6857999"/>
                  </a:lnTo>
                </a:path>
              </a:pathLst>
            </a:custGeom>
            <a:ln w="914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424928" y="3681983"/>
              <a:ext cx="4763770" cy="3176905"/>
            </a:xfrm>
            <a:custGeom>
              <a:avLst/>
              <a:gdLst/>
              <a:ahLst/>
              <a:cxnLst/>
              <a:rect l="l" t="t" r="r" b="b"/>
              <a:pathLst>
                <a:path w="4763770" h="3176904">
                  <a:moveTo>
                    <a:pt x="4763516" y="0"/>
                  </a:moveTo>
                  <a:lnTo>
                    <a:pt x="0" y="3176586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182100" y="0"/>
              <a:ext cx="3007360" cy="6858000"/>
            </a:xfrm>
            <a:custGeom>
              <a:avLst/>
              <a:gdLst/>
              <a:ahLst/>
              <a:cxnLst/>
              <a:rect l="l" t="t" r="r" b="b"/>
              <a:pathLst>
                <a:path w="3007359" h="6858000">
                  <a:moveTo>
                    <a:pt x="3006851" y="0"/>
                  </a:moveTo>
                  <a:lnTo>
                    <a:pt x="2042483" y="0"/>
                  </a:lnTo>
                  <a:lnTo>
                    <a:pt x="0" y="6857996"/>
                  </a:lnTo>
                  <a:lnTo>
                    <a:pt x="3006851" y="6857996"/>
                  </a:lnTo>
                  <a:lnTo>
                    <a:pt x="3006851" y="0"/>
                  </a:lnTo>
                  <a:close/>
                </a:path>
              </a:pathLst>
            </a:custGeom>
            <a:solidFill>
              <a:srgbClr val="90C225">
                <a:alpha val="3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604335" y="0"/>
              <a:ext cx="2588260" cy="6858000"/>
            </a:xfrm>
            <a:custGeom>
              <a:avLst/>
              <a:gdLst/>
              <a:ahLst/>
              <a:cxnLst/>
              <a:rect l="l" t="t" r="r" b="b"/>
              <a:pathLst>
                <a:path w="2588259" h="6858000">
                  <a:moveTo>
                    <a:pt x="2587664" y="0"/>
                  </a:moveTo>
                  <a:lnTo>
                    <a:pt x="0" y="0"/>
                  </a:lnTo>
                  <a:lnTo>
                    <a:pt x="1208190" y="6857996"/>
                  </a:lnTo>
                  <a:lnTo>
                    <a:pt x="2587664" y="6857996"/>
                  </a:lnTo>
                  <a:lnTo>
                    <a:pt x="2587664" y="0"/>
                  </a:lnTo>
                  <a:close/>
                </a:path>
              </a:pathLst>
            </a:custGeom>
            <a:solidFill>
              <a:srgbClr val="90C225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932164" y="3048000"/>
              <a:ext cx="3260090" cy="3810000"/>
            </a:xfrm>
            <a:custGeom>
              <a:avLst/>
              <a:gdLst/>
              <a:ahLst/>
              <a:cxnLst/>
              <a:rect l="l" t="t" r="r" b="b"/>
              <a:pathLst>
                <a:path w="3260090" h="3810000">
                  <a:moveTo>
                    <a:pt x="3259835" y="0"/>
                  </a:moveTo>
                  <a:lnTo>
                    <a:pt x="0" y="3809999"/>
                  </a:lnTo>
                  <a:lnTo>
                    <a:pt x="3259835" y="3809999"/>
                  </a:lnTo>
                  <a:lnTo>
                    <a:pt x="3259835" y="0"/>
                  </a:lnTo>
                  <a:close/>
                </a:path>
              </a:pathLst>
            </a:custGeom>
            <a:solidFill>
              <a:srgbClr val="539F20">
                <a:alpha val="7215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337790" y="0"/>
              <a:ext cx="2851785" cy="6858000"/>
            </a:xfrm>
            <a:custGeom>
              <a:avLst/>
              <a:gdLst/>
              <a:ahLst/>
              <a:cxnLst/>
              <a:rect l="l" t="t" r="r" b="b"/>
              <a:pathLst>
                <a:path w="2851784" h="6858000">
                  <a:moveTo>
                    <a:pt x="2851161" y="0"/>
                  </a:moveTo>
                  <a:lnTo>
                    <a:pt x="0" y="0"/>
                  </a:lnTo>
                  <a:lnTo>
                    <a:pt x="2467621" y="6857996"/>
                  </a:lnTo>
                  <a:lnTo>
                    <a:pt x="2851161" y="6857996"/>
                  </a:lnTo>
                  <a:lnTo>
                    <a:pt x="2851161" y="0"/>
                  </a:lnTo>
                  <a:close/>
                </a:path>
              </a:pathLst>
            </a:custGeom>
            <a:solidFill>
              <a:srgbClr val="3E7818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898124" y="0"/>
              <a:ext cx="1290955" cy="6858000"/>
            </a:xfrm>
            <a:custGeom>
              <a:avLst/>
              <a:gdLst/>
              <a:ahLst/>
              <a:cxnLst/>
              <a:rect l="l" t="t" r="r" b="b"/>
              <a:pathLst>
                <a:path w="1290954" h="6858000">
                  <a:moveTo>
                    <a:pt x="1290827" y="0"/>
                  </a:moveTo>
                  <a:lnTo>
                    <a:pt x="1018959" y="0"/>
                  </a:lnTo>
                  <a:lnTo>
                    <a:pt x="0" y="6857996"/>
                  </a:lnTo>
                  <a:lnTo>
                    <a:pt x="1290827" y="6857996"/>
                  </a:lnTo>
                  <a:lnTo>
                    <a:pt x="1290827" y="0"/>
                  </a:lnTo>
                  <a:close/>
                </a:path>
              </a:pathLst>
            </a:custGeom>
            <a:solidFill>
              <a:srgbClr val="C0E374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940749" y="0"/>
              <a:ext cx="1248410" cy="6858000"/>
            </a:xfrm>
            <a:custGeom>
              <a:avLst/>
              <a:gdLst/>
              <a:ahLst/>
              <a:cxnLst/>
              <a:rect l="l" t="t" r="r" b="b"/>
              <a:pathLst>
                <a:path w="1248409" h="6858000">
                  <a:moveTo>
                    <a:pt x="1248203" y="0"/>
                  </a:moveTo>
                  <a:lnTo>
                    <a:pt x="0" y="0"/>
                  </a:lnTo>
                  <a:lnTo>
                    <a:pt x="1107740" y="6857996"/>
                  </a:lnTo>
                  <a:lnTo>
                    <a:pt x="1248203" y="6857996"/>
                  </a:lnTo>
                  <a:lnTo>
                    <a:pt x="1248203" y="0"/>
                  </a:lnTo>
                  <a:close/>
                </a:path>
              </a:pathLst>
            </a:custGeom>
            <a:solidFill>
              <a:srgbClr val="90C225">
                <a:alpha val="6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372344" y="3590543"/>
              <a:ext cx="1816735" cy="3267710"/>
            </a:xfrm>
            <a:custGeom>
              <a:avLst/>
              <a:gdLst/>
              <a:ahLst/>
              <a:cxnLst/>
              <a:rect l="l" t="t" r="r" b="b"/>
              <a:pathLst>
                <a:path w="1816734" h="3267709">
                  <a:moveTo>
                    <a:pt x="1816607" y="0"/>
                  </a:moveTo>
                  <a:lnTo>
                    <a:pt x="0" y="3267455"/>
                  </a:lnTo>
                  <a:lnTo>
                    <a:pt x="1816607" y="3267455"/>
                  </a:lnTo>
                  <a:lnTo>
                    <a:pt x="1816607" y="0"/>
                  </a:lnTo>
                  <a:close/>
                </a:path>
              </a:pathLst>
            </a:custGeom>
            <a:solidFill>
              <a:srgbClr val="90C22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0" y="2179253"/>
            <a:ext cx="4967605" cy="4679315"/>
            <a:chOff x="0" y="2179253"/>
            <a:chExt cx="4967605" cy="4679315"/>
          </a:xfrm>
        </p:grpSpPr>
        <p:sp>
          <p:nvSpPr>
            <p:cNvPr id="13" name="object 13"/>
            <p:cNvSpPr/>
            <p:nvPr/>
          </p:nvSpPr>
          <p:spPr>
            <a:xfrm>
              <a:off x="0" y="4012692"/>
              <a:ext cx="448309" cy="2845435"/>
            </a:xfrm>
            <a:custGeom>
              <a:avLst/>
              <a:gdLst/>
              <a:ahLst/>
              <a:cxnLst/>
              <a:rect l="l" t="t" r="r" b="b"/>
              <a:pathLst>
                <a:path w="448309" h="2845434">
                  <a:moveTo>
                    <a:pt x="0" y="0"/>
                  </a:moveTo>
                  <a:lnTo>
                    <a:pt x="0" y="2845307"/>
                  </a:lnTo>
                  <a:lnTo>
                    <a:pt x="448056" y="28453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5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13035" y="2179253"/>
              <a:ext cx="4654409" cy="280817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240942" y="766317"/>
            <a:ext cx="78949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SHARED </a:t>
            </a:r>
            <a:r>
              <a:rPr sz="3600" spc="-5" dirty="0"/>
              <a:t>COMMITMENT </a:t>
            </a:r>
            <a:r>
              <a:rPr sz="3600" spc="-105" dirty="0"/>
              <a:t>TO</a:t>
            </a:r>
            <a:r>
              <a:rPr sz="3600" spc="-190" dirty="0"/>
              <a:t> </a:t>
            </a:r>
            <a:r>
              <a:rPr sz="3600" spc="-10" dirty="0"/>
              <a:t>COMPLIANCE</a:t>
            </a:r>
            <a:endParaRPr sz="3600"/>
          </a:p>
        </p:txBody>
      </p:sp>
      <p:sp>
        <p:nvSpPr>
          <p:cNvPr id="16" name="object 16"/>
          <p:cNvSpPr txBox="1"/>
          <p:nvPr/>
        </p:nvSpPr>
        <p:spPr>
          <a:xfrm>
            <a:off x="5268214" y="2723235"/>
            <a:ext cx="4439920" cy="1752600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  <a:tabLst>
                <a:tab pos="469265" algn="l"/>
              </a:tabLst>
            </a:pPr>
            <a:r>
              <a:rPr sz="1600" spc="270" dirty="0">
                <a:solidFill>
                  <a:srgbClr val="90C225"/>
                </a:solidFill>
                <a:latin typeface="Arial"/>
                <a:cs typeface="Arial"/>
              </a:rPr>
              <a:t>	</a:t>
            </a:r>
            <a:r>
              <a:rPr sz="2000" spc="-15" dirty="0">
                <a:solidFill>
                  <a:srgbClr val="404040"/>
                </a:solidFill>
                <a:latin typeface="Trebuchet MS"/>
                <a:cs typeface="Trebuchet MS"/>
              </a:rPr>
              <a:t>Personal</a:t>
            </a:r>
            <a:r>
              <a:rPr sz="2000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Integrity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469265" algn="l"/>
              </a:tabLst>
            </a:pPr>
            <a:r>
              <a:rPr sz="1600" spc="270" dirty="0">
                <a:solidFill>
                  <a:srgbClr val="90C225"/>
                </a:solidFill>
                <a:latin typeface="Arial"/>
                <a:cs typeface="Arial"/>
              </a:rPr>
              <a:t>	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Understanding</a:t>
            </a:r>
            <a:r>
              <a:rPr sz="2000" spc="-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Trebuchet MS"/>
                <a:cs typeface="Trebuchet MS"/>
              </a:rPr>
              <a:t>Requirements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469265" algn="l"/>
              </a:tabLst>
            </a:pPr>
            <a:r>
              <a:rPr sz="1600" spc="270" dirty="0">
                <a:solidFill>
                  <a:srgbClr val="90C225"/>
                </a:solidFill>
                <a:latin typeface="Arial"/>
                <a:cs typeface="Arial"/>
              </a:rPr>
              <a:t>	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Maintaining</a:t>
            </a:r>
            <a:r>
              <a:rPr sz="2000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Communication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469265" algn="l"/>
              </a:tabLst>
            </a:pPr>
            <a:r>
              <a:rPr sz="1600" spc="270" dirty="0">
                <a:solidFill>
                  <a:srgbClr val="90C225"/>
                </a:solidFill>
                <a:latin typeface="Arial"/>
                <a:cs typeface="Arial"/>
              </a:rPr>
              <a:t>	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Doing the Right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Thing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…Every</a:t>
            </a:r>
            <a:r>
              <a:rPr sz="2000" spc="-19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-20" dirty="0">
                <a:solidFill>
                  <a:srgbClr val="404040"/>
                </a:solidFill>
                <a:latin typeface="Trebuchet MS"/>
                <a:cs typeface="Trebuchet MS"/>
              </a:rPr>
              <a:t>Time</a:t>
            </a:r>
            <a:endParaRPr sz="2000">
              <a:latin typeface="Trebuchet MS"/>
              <a:cs typeface="Trebuchet MS"/>
            </a:endParaRPr>
          </a:p>
        </p:txBody>
      </p:sp>
      <p:pic>
        <p:nvPicPr>
          <p:cNvPr id="17" name="Slide 32">
            <a:hlinkClick r:id="" action="ppaction://media"/>
            <a:extLst>
              <a:ext uri="{FF2B5EF4-FFF2-40B4-BE49-F238E27FC236}">
                <a16:creationId xmlns:a16="http://schemas.microsoft.com/office/drawing/2014/main" id="{F6864EDC-F7C8-4E8E-936D-0592BA61BA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11267" y="501904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7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98060" y="0"/>
            <a:ext cx="7893938" cy="68579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35683" y="3240100"/>
            <a:ext cx="314579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" dirty="0"/>
              <a:t>RESOURCES</a:t>
            </a:r>
            <a:endParaRPr sz="4800"/>
          </a:p>
        </p:txBody>
      </p:sp>
      <p:pic>
        <p:nvPicPr>
          <p:cNvPr id="4" name="Slide 33">
            <a:hlinkClick r:id="" action="ppaction://media"/>
            <a:extLst>
              <a:ext uri="{FF2B5EF4-FFF2-40B4-BE49-F238E27FC236}">
                <a16:creationId xmlns:a16="http://schemas.microsoft.com/office/drawing/2014/main" id="{4C4EDB53-9FA9-498A-9F32-4B521BE07C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49200" y="51816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81140" y="670382"/>
            <a:ext cx="2612390" cy="88011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5"/>
              </a:spcBef>
            </a:pPr>
            <a:r>
              <a:rPr sz="2000" spc="-5" dirty="0"/>
              <a:t>Education </a:t>
            </a:r>
            <a:r>
              <a:rPr sz="2000" dirty="0"/>
              <a:t>and</a:t>
            </a:r>
            <a:r>
              <a:rPr sz="2000" spc="-135" dirty="0"/>
              <a:t> </a:t>
            </a:r>
            <a:r>
              <a:rPr sz="2000" spc="-30" dirty="0"/>
              <a:t>Training  </a:t>
            </a:r>
            <a:r>
              <a:rPr sz="2000" spc="-15" dirty="0"/>
              <a:t>Resources </a:t>
            </a:r>
            <a:r>
              <a:rPr sz="2000" dirty="0"/>
              <a:t>for </a:t>
            </a:r>
            <a:r>
              <a:rPr sz="2000" spc="-5" dirty="0"/>
              <a:t>CACFP  </a:t>
            </a:r>
            <a:r>
              <a:rPr sz="2000" spc="-10" dirty="0"/>
              <a:t>Professionals</a:t>
            </a:r>
            <a:endParaRPr sz="2000"/>
          </a:p>
        </p:txBody>
      </p:sp>
      <p:sp>
        <p:nvSpPr>
          <p:cNvPr id="3" name="object 3"/>
          <p:cNvSpPr txBox="1"/>
          <p:nvPr/>
        </p:nvSpPr>
        <p:spPr>
          <a:xfrm>
            <a:off x="4882388" y="2745505"/>
            <a:ext cx="4631055" cy="2720340"/>
          </a:xfrm>
          <a:prstGeom prst="rect">
            <a:avLst/>
          </a:prstGeom>
        </p:spPr>
        <p:txBody>
          <a:bodyPr vert="horz" wrap="square" lIns="0" tIns="156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35"/>
              </a:spcBef>
              <a:tabLst>
                <a:tab pos="354965" algn="l"/>
              </a:tabLst>
            </a:pPr>
            <a:r>
              <a:rPr sz="1450" spc="235" dirty="0">
                <a:solidFill>
                  <a:srgbClr val="90C225"/>
                </a:solidFill>
                <a:latin typeface="Arial"/>
                <a:cs typeface="Arial"/>
              </a:rPr>
              <a:t>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CACFP 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MEAL </a:t>
            </a:r>
            <a:r>
              <a:rPr sz="1800" spc="-60" dirty="0">
                <a:solidFill>
                  <a:srgbClr val="404040"/>
                </a:solidFill>
                <a:latin typeface="Trebuchet MS"/>
                <a:cs typeface="Trebuchet MS"/>
              </a:rPr>
              <a:t>PATTERN</a:t>
            </a:r>
            <a:r>
              <a:rPr sz="1800" spc="-9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RESOURCES</a:t>
            </a:r>
            <a:endParaRPr sz="1800">
              <a:latin typeface="Trebuchet MS"/>
              <a:cs typeface="Trebuchet MS"/>
            </a:endParaRPr>
          </a:p>
          <a:p>
            <a:pPr marL="756285" marR="5080" indent="-287020">
              <a:lnSpc>
                <a:spcPct val="100000"/>
              </a:lnSpc>
              <a:spcBef>
                <a:spcPts val="1005"/>
              </a:spcBef>
              <a:tabLst>
                <a:tab pos="756285" algn="l"/>
              </a:tabLst>
            </a:pPr>
            <a:r>
              <a:rPr sz="1250" spc="254" dirty="0">
                <a:solidFill>
                  <a:srgbClr val="90C225"/>
                </a:solidFill>
                <a:latin typeface="Arial"/>
                <a:cs typeface="Arial"/>
              </a:rPr>
              <a:t>	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Research-based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education and training  resources designed to support 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CACFP 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professionals in successfully </a:t>
            </a:r>
            <a:r>
              <a:rPr sz="1600" spc="-10" dirty="0">
                <a:solidFill>
                  <a:srgbClr val="404040"/>
                </a:solidFill>
                <a:latin typeface="Trebuchet MS"/>
                <a:cs typeface="Trebuchet MS"/>
              </a:rPr>
              <a:t>implementing 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the </a:t>
            </a:r>
            <a:r>
              <a:rPr sz="1600" spc="-20" dirty="0">
                <a:solidFill>
                  <a:srgbClr val="404040"/>
                </a:solidFill>
                <a:latin typeface="Trebuchet MS"/>
                <a:cs typeface="Trebuchet MS"/>
              </a:rPr>
              <a:t>program’s</a:t>
            </a:r>
            <a:r>
              <a:rPr sz="1600" spc="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Trebuchet MS"/>
                <a:cs typeface="Trebuchet MS"/>
              </a:rPr>
              <a:t>requirements.</a:t>
            </a:r>
            <a:endParaRPr sz="1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5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sz="1450" spc="240" dirty="0">
                <a:solidFill>
                  <a:srgbClr val="90C225"/>
                </a:solidFill>
                <a:latin typeface="Arial"/>
                <a:cs typeface="Arial"/>
              </a:rPr>
              <a:t>	</a:t>
            </a:r>
            <a:r>
              <a:rPr sz="1800" spc="-15" dirty="0">
                <a:solidFill>
                  <a:srgbClr val="404040"/>
                </a:solidFill>
                <a:latin typeface="Trebuchet MS"/>
                <a:cs typeface="Trebuchet MS"/>
              </a:rPr>
              <a:t>Website:</a:t>
            </a:r>
            <a:endParaRPr sz="1800">
              <a:latin typeface="Trebuchet MS"/>
              <a:cs typeface="Trebuchet MS"/>
            </a:endParaRPr>
          </a:p>
          <a:p>
            <a:pPr marL="422275">
              <a:lnSpc>
                <a:spcPct val="100000"/>
              </a:lnSpc>
              <a:spcBef>
                <a:spcPts val="994"/>
              </a:spcBef>
            </a:pPr>
            <a:r>
              <a:rPr sz="1800" u="heavy" spc="-5" dirty="0">
                <a:solidFill>
                  <a:srgbClr val="99C93B"/>
                </a:solidFill>
                <a:uFill>
                  <a:solidFill>
                    <a:srgbClr val="99C93B"/>
                  </a:solidFill>
                </a:uFill>
                <a:latin typeface="Trebuchet MS"/>
                <a:cs typeface="Trebuchet MS"/>
                <a:hlinkClick r:id="rId4"/>
              </a:rPr>
              <a:t>https://theicn.org/cacfp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41685" y="285980"/>
            <a:ext cx="5918200" cy="2091055"/>
            <a:chOff x="141685" y="285980"/>
            <a:chExt cx="5918200" cy="2091055"/>
          </a:xfrm>
        </p:grpSpPr>
        <p:sp>
          <p:nvSpPr>
            <p:cNvPr id="5" name="object 5"/>
            <p:cNvSpPr/>
            <p:nvPr/>
          </p:nvSpPr>
          <p:spPr>
            <a:xfrm>
              <a:off x="141685" y="285980"/>
              <a:ext cx="5917784" cy="209059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00228" y="445008"/>
              <a:ext cx="5420868" cy="159258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1103375" y="2686811"/>
            <a:ext cx="3401567" cy="26029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Slide 34">
            <a:hlinkClick r:id="" action="ppaction://media"/>
            <a:extLst>
              <a:ext uri="{FF2B5EF4-FFF2-40B4-BE49-F238E27FC236}">
                <a16:creationId xmlns:a16="http://schemas.microsoft.com/office/drawing/2014/main" id="{B8E753FE-110D-4970-ACF3-08C51AD199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49200" y="59436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6509" y="219562"/>
            <a:ext cx="1488944" cy="14672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525134" y="0"/>
            <a:ext cx="6666865" cy="6857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22094" y="535635"/>
            <a:ext cx="307721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14" dirty="0"/>
              <a:t>Team</a:t>
            </a:r>
            <a:r>
              <a:rPr sz="3600" spc="-85" dirty="0"/>
              <a:t> </a:t>
            </a:r>
            <a:r>
              <a:rPr sz="3600" spc="-5" dirty="0"/>
              <a:t>Nutrition</a:t>
            </a:r>
            <a:endParaRPr sz="3600"/>
          </a:p>
        </p:txBody>
      </p:sp>
      <p:sp>
        <p:nvSpPr>
          <p:cNvPr id="5" name="object 5"/>
          <p:cNvSpPr/>
          <p:nvPr/>
        </p:nvSpPr>
        <p:spPr>
          <a:xfrm>
            <a:off x="1917192" y="1879104"/>
            <a:ext cx="1130045" cy="5112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78839" y="1935860"/>
            <a:ext cx="4956175" cy="427228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355600" marR="791210" indent="-343535">
              <a:lnSpc>
                <a:spcPct val="90100"/>
              </a:lnSpc>
              <a:spcBef>
                <a:spcPts val="310"/>
              </a:spcBef>
              <a:tabLst>
                <a:tab pos="355600" algn="l"/>
              </a:tabLst>
            </a:pPr>
            <a:r>
              <a:rPr sz="1450" spc="235" dirty="0">
                <a:solidFill>
                  <a:srgbClr val="90C225"/>
                </a:solidFill>
                <a:latin typeface="Arial"/>
                <a:cs typeface="Arial"/>
              </a:rPr>
              <a:t>	</a:t>
            </a:r>
            <a:r>
              <a:rPr sz="1800" spc="-15" dirty="0">
                <a:solidFill>
                  <a:srgbClr val="404040"/>
                </a:solidFill>
                <a:latin typeface="Trebuchet MS"/>
                <a:cs typeface="Trebuchet MS"/>
              </a:rPr>
              <a:t>Provide </a:t>
            </a:r>
            <a:r>
              <a:rPr sz="1800" i="1" spc="-5" dirty="0">
                <a:solidFill>
                  <a:srgbClr val="404040"/>
                </a:solidFill>
                <a:latin typeface="Trebuchet MS"/>
                <a:cs typeface="Trebuchet MS"/>
              </a:rPr>
              <a:t>MyPlate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materials developed  specifically 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for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kids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and their  parents/caregivers.</a:t>
            </a:r>
            <a:endParaRPr sz="1800">
              <a:latin typeface="Trebuchet MS"/>
              <a:cs typeface="Trebuchet MS"/>
            </a:endParaRPr>
          </a:p>
          <a:p>
            <a:pPr marL="355600" marR="5080" indent="-343535">
              <a:lnSpc>
                <a:spcPct val="90000"/>
              </a:lnSpc>
              <a:spcBef>
                <a:spcPts val="1000"/>
              </a:spcBef>
              <a:tabLst>
                <a:tab pos="355600" algn="l"/>
              </a:tabLst>
            </a:pPr>
            <a:r>
              <a:rPr sz="1450" spc="235" dirty="0">
                <a:solidFill>
                  <a:srgbClr val="90C225"/>
                </a:solidFill>
                <a:latin typeface="Arial"/>
                <a:cs typeface="Arial"/>
              </a:rPr>
              <a:t>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Offer evidenced-based curricula that  educators can use to integrate MyPlate  lessons into core educational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subjects, such 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as Math, English Language Arts, and</a:t>
            </a:r>
            <a:r>
              <a:rPr sz="1800" spc="-1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Science.</a:t>
            </a:r>
            <a:endParaRPr sz="1800">
              <a:latin typeface="Trebuchet MS"/>
              <a:cs typeface="Trebuchet MS"/>
            </a:endParaRPr>
          </a:p>
          <a:p>
            <a:pPr marL="355600" marR="89535" indent="-343535" algn="just">
              <a:lnSpc>
                <a:spcPts val="1939"/>
              </a:lnSpc>
              <a:spcBef>
                <a:spcPts val="1025"/>
              </a:spcBef>
            </a:pPr>
            <a:r>
              <a:rPr sz="1450" spc="235" dirty="0">
                <a:solidFill>
                  <a:srgbClr val="90C225"/>
                </a:solidFill>
                <a:latin typeface="Arial"/>
                <a:cs typeface="Arial"/>
              </a:rPr>
              <a:t>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May request </a:t>
            </a:r>
            <a:r>
              <a:rPr sz="1800" b="1" i="1" u="heavy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free printed</a:t>
            </a:r>
            <a:r>
              <a:rPr sz="1800" b="1" i="1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copies of many </a:t>
            </a:r>
            <a:r>
              <a:rPr sz="1800" spc="-180" dirty="0">
                <a:solidFill>
                  <a:srgbClr val="404040"/>
                </a:solidFill>
                <a:latin typeface="Trebuchet MS"/>
                <a:cs typeface="Trebuchet MS"/>
              </a:rPr>
              <a:t>of 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these materials. Materials available in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print 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are on the</a:t>
            </a:r>
            <a:r>
              <a:rPr sz="1800" spc="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website: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500">
              <a:latin typeface="Trebuchet MS"/>
              <a:cs typeface="Trebuchet MS"/>
            </a:endParaRPr>
          </a:p>
          <a:p>
            <a:pPr marL="12700" marR="942975">
              <a:lnSpc>
                <a:spcPct val="136400"/>
              </a:lnSpc>
            </a:pPr>
            <a:r>
              <a:rPr sz="1800" spc="-15" dirty="0">
                <a:solidFill>
                  <a:srgbClr val="404040"/>
                </a:solidFill>
                <a:latin typeface="Trebuchet MS"/>
                <a:cs typeface="Trebuchet MS"/>
              </a:rPr>
              <a:t>Websites:  </a:t>
            </a:r>
            <a:r>
              <a:rPr sz="1800" u="heavy" spc="-10" dirty="0">
                <a:solidFill>
                  <a:srgbClr val="99C93B"/>
                </a:solidFill>
                <a:uFill>
                  <a:solidFill>
                    <a:srgbClr val="99C93B"/>
                  </a:solidFill>
                </a:uFill>
                <a:latin typeface="Trebuchet MS"/>
                <a:cs typeface="Trebuchet MS"/>
                <a:hlinkClick r:id="rId7"/>
              </a:rPr>
              <a:t>https://www.fns.usda.gov/tn/myplate </a:t>
            </a:r>
            <a:r>
              <a:rPr sz="1800" spc="-10" dirty="0">
                <a:solidFill>
                  <a:srgbClr val="99C93B"/>
                </a:solidFill>
                <a:latin typeface="Trebuchet MS"/>
                <a:cs typeface="Trebuchet MS"/>
              </a:rPr>
              <a:t> </a:t>
            </a:r>
            <a:r>
              <a:rPr sz="1800" u="heavy" spc="-10" dirty="0">
                <a:solidFill>
                  <a:srgbClr val="99C93B"/>
                </a:solidFill>
                <a:uFill>
                  <a:solidFill>
                    <a:srgbClr val="99C93B"/>
                  </a:solidFill>
                </a:uFill>
                <a:latin typeface="Trebuchet MS"/>
                <a:cs typeface="Trebuchet MS"/>
                <a:hlinkClick r:id="rId8"/>
              </a:rPr>
              <a:t>https://www.choosemyplate.gov/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7" name="Slide 35">
            <a:hlinkClick r:id="" action="ppaction://media"/>
            <a:extLst>
              <a:ext uri="{FF2B5EF4-FFF2-40B4-BE49-F238E27FC236}">
                <a16:creationId xmlns:a16="http://schemas.microsoft.com/office/drawing/2014/main" id="{5CADB23F-4696-4158-9C8C-B4ECBD896B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30200" y="63246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324" y="438657"/>
            <a:ext cx="7661909" cy="12776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/>
              <a:t>Utilize Handouts/Education</a:t>
            </a:r>
            <a:r>
              <a:rPr sz="3200" spc="25" dirty="0"/>
              <a:t> </a:t>
            </a:r>
            <a:r>
              <a:rPr sz="3200" spc="-5" dirty="0"/>
              <a:t>Material</a:t>
            </a:r>
            <a:endParaRPr sz="3200"/>
          </a:p>
          <a:p>
            <a:pPr marL="12700" marR="5080">
              <a:lnSpc>
                <a:spcPct val="100000"/>
              </a:lnSpc>
              <a:spcBef>
                <a:spcPts val="15"/>
              </a:spcBef>
            </a:pPr>
            <a:r>
              <a:rPr sz="2500" b="1" spc="-10" dirty="0">
                <a:solidFill>
                  <a:srgbClr val="000000"/>
                </a:solidFill>
                <a:latin typeface="Trebuchet MS"/>
                <a:cs typeface="Trebuchet MS"/>
              </a:rPr>
              <a:t>Find </a:t>
            </a:r>
            <a:r>
              <a:rPr sz="2500" b="1" spc="-5" dirty="0">
                <a:solidFill>
                  <a:srgbClr val="000000"/>
                </a:solidFill>
                <a:latin typeface="Trebuchet MS"/>
                <a:cs typeface="Trebuchet MS"/>
              </a:rPr>
              <a:t>Balance Between Healthful </a:t>
            </a:r>
            <a:r>
              <a:rPr sz="2500" b="1" spc="-35" dirty="0">
                <a:solidFill>
                  <a:srgbClr val="000000"/>
                </a:solidFill>
                <a:latin typeface="Trebuchet MS"/>
                <a:cs typeface="Trebuchet MS"/>
              </a:rPr>
              <a:t>Food </a:t>
            </a:r>
            <a:r>
              <a:rPr sz="2500" b="1" spc="-5" dirty="0">
                <a:solidFill>
                  <a:srgbClr val="000000"/>
                </a:solidFill>
                <a:latin typeface="Trebuchet MS"/>
                <a:cs typeface="Trebuchet MS"/>
              </a:rPr>
              <a:t>and </a:t>
            </a:r>
            <a:r>
              <a:rPr sz="2500" b="1" spc="-50" dirty="0">
                <a:solidFill>
                  <a:srgbClr val="000000"/>
                </a:solidFill>
                <a:latin typeface="Trebuchet MS"/>
                <a:cs typeface="Trebuchet MS"/>
              </a:rPr>
              <a:t>Fun </a:t>
            </a:r>
            <a:r>
              <a:rPr sz="2500" b="1" spc="-5" dirty="0">
                <a:solidFill>
                  <a:srgbClr val="000000"/>
                </a:solidFill>
                <a:latin typeface="Trebuchet MS"/>
                <a:cs typeface="Trebuchet MS"/>
              </a:rPr>
              <a:t>Meal  </a:t>
            </a:r>
            <a:r>
              <a:rPr sz="2500" b="1" dirty="0">
                <a:solidFill>
                  <a:srgbClr val="000000"/>
                </a:solidFill>
                <a:latin typeface="Trebuchet MS"/>
                <a:cs typeface="Trebuchet MS"/>
              </a:rPr>
              <a:t>Activities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669791" y="1493520"/>
            <a:ext cx="6554723" cy="51556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Slide 36">
            <a:hlinkClick r:id="" action="ppaction://media"/>
            <a:extLst>
              <a:ext uri="{FF2B5EF4-FFF2-40B4-BE49-F238E27FC236}">
                <a16:creationId xmlns:a16="http://schemas.microsoft.com/office/drawing/2014/main" id="{53EA3E5C-1B32-44C7-B41E-8412FBBC9D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25400" y="6242812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47088" y="1645932"/>
            <a:ext cx="7880984" cy="4770120"/>
            <a:chOff x="1847088" y="1645932"/>
            <a:chExt cx="7880984" cy="4770120"/>
          </a:xfrm>
        </p:grpSpPr>
        <p:sp>
          <p:nvSpPr>
            <p:cNvPr id="3" name="object 3"/>
            <p:cNvSpPr/>
            <p:nvPr/>
          </p:nvSpPr>
          <p:spPr>
            <a:xfrm>
              <a:off x="1847088" y="1645932"/>
              <a:ext cx="7880604" cy="477012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042160" y="1840991"/>
              <a:ext cx="7310628" cy="420014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14324" y="355853"/>
            <a:ext cx="8359140" cy="13404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MyPlate,</a:t>
            </a:r>
            <a:r>
              <a:rPr sz="3600" spc="-10" dirty="0"/>
              <a:t> </a:t>
            </a:r>
            <a:r>
              <a:rPr sz="3600" spc="-5" dirty="0"/>
              <a:t>MyState</a:t>
            </a:r>
            <a:endParaRPr sz="3600"/>
          </a:p>
          <a:p>
            <a:pPr marL="12700" marR="5080">
              <a:lnSpc>
                <a:spcPct val="100000"/>
              </a:lnSpc>
              <a:spcBef>
                <a:spcPts val="30"/>
              </a:spcBef>
            </a:pPr>
            <a:r>
              <a:rPr sz="2500" b="1" spc="-5" dirty="0">
                <a:solidFill>
                  <a:srgbClr val="000000"/>
                </a:solidFill>
                <a:latin typeface="Trebuchet MS"/>
                <a:cs typeface="Trebuchet MS"/>
              </a:rPr>
              <a:t>Connects Americans with </a:t>
            </a:r>
            <a:r>
              <a:rPr sz="2500" b="1" spc="-10" dirty="0">
                <a:solidFill>
                  <a:srgbClr val="000000"/>
                </a:solidFill>
                <a:latin typeface="Trebuchet MS"/>
                <a:cs typeface="Trebuchet MS"/>
              </a:rPr>
              <a:t>the </a:t>
            </a:r>
            <a:r>
              <a:rPr sz="2500" b="1" dirty="0">
                <a:solidFill>
                  <a:srgbClr val="000000"/>
                </a:solidFill>
                <a:latin typeface="Trebuchet MS"/>
                <a:cs typeface="Trebuchet MS"/>
              </a:rPr>
              <a:t>foods </a:t>
            </a:r>
            <a:r>
              <a:rPr sz="2500" b="1" spc="-5" dirty="0">
                <a:solidFill>
                  <a:srgbClr val="000000"/>
                </a:solidFill>
                <a:latin typeface="Trebuchet MS"/>
                <a:cs typeface="Trebuchet MS"/>
              </a:rPr>
              <a:t>and </a:t>
            </a:r>
            <a:r>
              <a:rPr sz="2500" b="1" dirty="0">
                <a:solidFill>
                  <a:srgbClr val="000000"/>
                </a:solidFill>
                <a:latin typeface="Trebuchet MS"/>
                <a:cs typeface="Trebuchet MS"/>
              </a:rPr>
              <a:t>flavors </a:t>
            </a:r>
            <a:r>
              <a:rPr sz="2500" b="1" spc="-10" dirty="0">
                <a:solidFill>
                  <a:srgbClr val="000000"/>
                </a:solidFill>
                <a:latin typeface="Trebuchet MS"/>
                <a:cs typeface="Trebuchet MS"/>
              </a:rPr>
              <a:t>grown in  their </a:t>
            </a:r>
            <a:r>
              <a:rPr sz="2500" b="1" spc="-5" dirty="0">
                <a:solidFill>
                  <a:srgbClr val="000000"/>
                </a:solidFill>
                <a:latin typeface="Trebuchet MS"/>
                <a:cs typeface="Trebuchet MS"/>
              </a:rPr>
              <a:t>states and</a:t>
            </a:r>
            <a:r>
              <a:rPr sz="2500" b="1" spc="3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2500" b="1" spc="-5" dirty="0">
                <a:solidFill>
                  <a:srgbClr val="000000"/>
                </a:solidFill>
                <a:latin typeface="Trebuchet MS"/>
                <a:cs typeface="Trebuchet MS"/>
              </a:rPr>
              <a:t>region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53541" y="6252464"/>
            <a:ext cx="77457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1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  <a:hlinkClick r:id="rId6"/>
              </a:rPr>
              <a:t>https://www.choosemyplate.gov/eathealthy/myplate-mystate/new-jersey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7" name="Slide 37">
            <a:hlinkClick r:id="" action="ppaction://media"/>
            <a:extLst>
              <a:ext uri="{FF2B5EF4-FFF2-40B4-BE49-F238E27FC236}">
                <a16:creationId xmlns:a16="http://schemas.microsoft.com/office/drawing/2014/main" id="{94C84967-D9A6-4113-8F6A-C21264C090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01600" y="6402324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08988" y="1693214"/>
            <a:ext cx="8958580" cy="4906010"/>
            <a:chOff x="1808988" y="1693214"/>
            <a:chExt cx="8958580" cy="4906010"/>
          </a:xfrm>
        </p:grpSpPr>
        <p:sp>
          <p:nvSpPr>
            <p:cNvPr id="3" name="object 3"/>
            <p:cNvSpPr/>
            <p:nvPr/>
          </p:nvSpPr>
          <p:spPr>
            <a:xfrm>
              <a:off x="1808988" y="1693214"/>
              <a:ext cx="8958071" cy="490575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004060" y="1888197"/>
              <a:ext cx="8388096" cy="433578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3540" y="558165"/>
            <a:ext cx="267779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40" dirty="0">
                <a:latin typeface="Trebuchet MS"/>
                <a:cs typeface="Trebuchet MS"/>
              </a:rPr>
              <a:t>Farm </a:t>
            </a:r>
            <a:r>
              <a:rPr sz="3000" b="1" spc="-5" dirty="0">
                <a:latin typeface="Trebuchet MS"/>
                <a:cs typeface="Trebuchet MS"/>
              </a:rPr>
              <a:t>to</a:t>
            </a:r>
            <a:r>
              <a:rPr sz="3000" b="1" spc="-40" dirty="0">
                <a:latin typeface="Trebuchet MS"/>
                <a:cs typeface="Trebuchet MS"/>
              </a:rPr>
              <a:t> </a:t>
            </a:r>
            <a:r>
              <a:rPr sz="3000" b="1" spc="-5" dirty="0">
                <a:latin typeface="Trebuchet MS"/>
                <a:cs typeface="Trebuchet MS"/>
              </a:rPr>
              <a:t>School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3540" y="1018413"/>
            <a:ext cx="838962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212121"/>
                </a:solidFill>
                <a:latin typeface="Trebuchet MS"/>
                <a:cs typeface="Trebuchet MS"/>
              </a:rPr>
              <a:t>Schools </a:t>
            </a:r>
            <a:r>
              <a:rPr sz="2000" b="1" spc="-5" dirty="0">
                <a:solidFill>
                  <a:srgbClr val="212121"/>
                </a:solidFill>
                <a:latin typeface="Trebuchet MS"/>
                <a:cs typeface="Trebuchet MS"/>
              </a:rPr>
              <a:t>can partner </a:t>
            </a:r>
            <a:r>
              <a:rPr sz="2000" b="1" dirty="0">
                <a:solidFill>
                  <a:srgbClr val="212121"/>
                </a:solidFill>
                <a:latin typeface="Trebuchet MS"/>
                <a:cs typeface="Trebuchet MS"/>
              </a:rPr>
              <a:t>with </a:t>
            </a:r>
            <a:r>
              <a:rPr sz="2000" b="1" spc="-5" dirty="0">
                <a:solidFill>
                  <a:srgbClr val="212121"/>
                </a:solidFill>
                <a:latin typeface="Trebuchet MS"/>
                <a:cs typeface="Trebuchet MS"/>
              </a:rPr>
              <a:t>NJ </a:t>
            </a:r>
            <a:r>
              <a:rPr sz="2000" b="1" dirty="0">
                <a:solidFill>
                  <a:srgbClr val="212121"/>
                </a:solidFill>
                <a:latin typeface="Trebuchet MS"/>
                <a:cs typeface="Trebuchet MS"/>
              </a:rPr>
              <a:t>farmers </a:t>
            </a:r>
            <a:r>
              <a:rPr sz="2000" b="1" spc="-5" dirty="0">
                <a:solidFill>
                  <a:srgbClr val="212121"/>
                </a:solidFill>
                <a:latin typeface="Trebuchet MS"/>
                <a:cs typeface="Trebuchet MS"/>
              </a:rPr>
              <a:t>to </a:t>
            </a:r>
            <a:r>
              <a:rPr sz="2000" b="1" dirty="0">
                <a:solidFill>
                  <a:srgbClr val="212121"/>
                </a:solidFill>
                <a:latin typeface="Trebuchet MS"/>
                <a:cs typeface="Trebuchet MS"/>
              </a:rPr>
              <a:t>source more </a:t>
            </a:r>
            <a:r>
              <a:rPr sz="2000" b="1" spc="-5" dirty="0">
                <a:solidFill>
                  <a:srgbClr val="212121"/>
                </a:solidFill>
                <a:latin typeface="Trebuchet MS"/>
                <a:cs typeface="Trebuchet MS"/>
              </a:rPr>
              <a:t>than </a:t>
            </a:r>
            <a:r>
              <a:rPr sz="2000" b="1" dirty="0">
                <a:solidFill>
                  <a:srgbClr val="212121"/>
                </a:solidFill>
                <a:latin typeface="Trebuchet MS"/>
                <a:cs typeface="Trebuchet MS"/>
              </a:rPr>
              <a:t>100 </a:t>
            </a:r>
            <a:r>
              <a:rPr sz="2000" b="1" spc="-5" dirty="0">
                <a:solidFill>
                  <a:srgbClr val="212121"/>
                </a:solidFill>
                <a:latin typeface="Trebuchet MS"/>
                <a:cs typeface="Trebuchet MS"/>
              </a:rPr>
              <a:t>types</a:t>
            </a:r>
            <a:r>
              <a:rPr sz="2000" b="1" spc="-145" dirty="0">
                <a:solidFill>
                  <a:srgbClr val="212121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212121"/>
                </a:solidFill>
                <a:latin typeface="Trebuchet MS"/>
                <a:cs typeface="Trebuchet MS"/>
              </a:rPr>
              <a:t>of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212121"/>
                </a:solidFill>
                <a:latin typeface="Trebuchet MS"/>
                <a:cs typeface="Trebuchet MS"/>
              </a:rPr>
              <a:t>Jersey </a:t>
            </a:r>
            <a:r>
              <a:rPr sz="2000" b="1" spc="-5" dirty="0">
                <a:solidFill>
                  <a:srgbClr val="212121"/>
                </a:solidFill>
                <a:latin typeface="Trebuchet MS"/>
                <a:cs typeface="Trebuchet MS"/>
              </a:rPr>
              <a:t>Fresh </a:t>
            </a:r>
            <a:r>
              <a:rPr sz="2000" b="1" dirty="0">
                <a:solidFill>
                  <a:srgbClr val="212121"/>
                </a:solidFill>
                <a:latin typeface="Trebuchet MS"/>
                <a:cs typeface="Trebuchet MS"/>
              </a:rPr>
              <a:t>produce grown here in the Garden</a:t>
            </a:r>
            <a:r>
              <a:rPr sz="2000" b="1" spc="-180" dirty="0">
                <a:solidFill>
                  <a:srgbClr val="212121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212121"/>
                </a:solidFill>
                <a:latin typeface="Trebuchet MS"/>
                <a:cs typeface="Trebuchet MS"/>
              </a:rPr>
              <a:t>State</a:t>
            </a:r>
            <a:endParaRPr sz="2000">
              <a:latin typeface="Trebuchet MS"/>
              <a:cs typeface="Trebuchet MS"/>
            </a:endParaRPr>
          </a:p>
        </p:txBody>
      </p:sp>
      <p:pic>
        <p:nvPicPr>
          <p:cNvPr id="7" name="Slide 38">
            <a:hlinkClick r:id="" action="ppaction://media"/>
            <a:extLst>
              <a:ext uri="{FF2B5EF4-FFF2-40B4-BE49-F238E27FC236}">
                <a16:creationId xmlns:a16="http://schemas.microsoft.com/office/drawing/2014/main" id="{60C7A7D3-4914-4E58-91C5-10152113C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96800" y="619257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5505" y="523697"/>
            <a:ext cx="6250940" cy="1002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3200" u="heavy" dirty="0">
                <a:solidFill>
                  <a:srgbClr val="99C93B"/>
                </a:solidFill>
                <a:uFill>
                  <a:solidFill>
                    <a:srgbClr val="99C93B"/>
                  </a:solidFill>
                </a:uFill>
                <a:hlinkClick r:id="rId4"/>
              </a:rPr>
              <a:t>Supplemental </a:t>
            </a:r>
            <a:r>
              <a:rPr sz="3200" u="heavy" spc="-5" dirty="0">
                <a:solidFill>
                  <a:srgbClr val="99C93B"/>
                </a:solidFill>
                <a:uFill>
                  <a:solidFill>
                    <a:srgbClr val="99C93B"/>
                  </a:solidFill>
                </a:uFill>
                <a:hlinkClick r:id="rId4"/>
              </a:rPr>
              <a:t>Nutrition</a:t>
            </a:r>
            <a:r>
              <a:rPr sz="3200" u="heavy" spc="-195" dirty="0">
                <a:solidFill>
                  <a:srgbClr val="99C93B"/>
                </a:solidFill>
                <a:uFill>
                  <a:solidFill>
                    <a:srgbClr val="99C93B"/>
                  </a:solidFill>
                </a:uFill>
                <a:hlinkClick r:id="rId4"/>
              </a:rPr>
              <a:t> </a:t>
            </a:r>
            <a:r>
              <a:rPr sz="3200" u="heavy" dirty="0">
                <a:solidFill>
                  <a:srgbClr val="99C93B"/>
                </a:solidFill>
                <a:uFill>
                  <a:solidFill>
                    <a:srgbClr val="99C93B"/>
                  </a:solidFill>
                </a:uFill>
                <a:hlinkClick r:id="rId4"/>
              </a:rPr>
              <a:t>Assistance </a:t>
            </a:r>
            <a:r>
              <a:rPr sz="3200" dirty="0">
                <a:solidFill>
                  <a:srgbClr val="99C93B"/>
                </a:solidFill>
                <a:hlinkClick r:id="rId4"/>
              </a:rPr>
              <a:t> </a:t>
            </a:r>
            <a:r>
              <a:rPr sz="3200" u="heavy" spc="-20" dirty="0">
                <a:solidFill>
                  <a:srgbClr val="99C93B"/>
                </a:solidFill>
                <a:uFill>
                  <a:solidFill>
                    <a:srgbClr val="99C93B"/>
                  </a:solidFill>
                </a:uFill>
                <a:hlinkClick r:id="rId4"/>
              </a:rPr>
              <a:t>Program </a:t>
            </a:r>
            <a:r>
              <a:rPr sz="3200" u="heavy" spc="-5" dirty="0">
                <a:solidFill>
                  <a:srgbClr val="99C93B"/>
                </a:solidFill>
                <a:uFill>
                  <a:solidFill>
                    <a:srgbClr val="99C93B"/>
                  </a:solidFill>
                </a:uFill>
                <a:hlinkClick r:id="rId4"/>
              </a:rPr>
              <a:t>Education</a:t>
            </a:r>
            <a:r>
              <a:rPr sz="3200" u="heavy" spc="20" dirty="0">
                <a:solidFill>
                  <a:srgbClr val="99C93B"/>
                </a:solidFill>
                <a:uFill>
                  <a:solidFill>
                    <a:srgbClr val="99C93B"/>
                  </a:solidFill>
                </a:uFill>
                <a:hlinkClick r:id="rId4"/>
              </a:rPr>
              <a:t> </a:t>
            </a:r>
            <a:r>
              <a:rPr sz="3200" u="heavy" spc="-5" dirty="0">
                <a:solidFill>
                  <a:srgbClr val="99C93B"/>
                </a:solidFill>
                <a:uFill>
                  <a:solidFill>
                    <a:srgbClr val="99C93B"/>
                  </a:solidFill>
                </a:uFill>
                <a:hlinkClick r:id="rId4"/>
              </a:rPr>
              <a:t>(SNAP-Ed)</a:t>
            </a:r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7997952" y="91439"/>
            <a:ext cx="4056888" cy="969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56310" y="1774672"/>
            <a:ext cx="8488680" cy="4309745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  <a:tabLst>
                <a:tab pos="354965" algn="l"/>
              </a:tabLst>
            </a:pPr>
            <a:r>
              <a:rPr sz="1600" spc="270" dirty="0">
                <a:solidFill>
                  <a:srgbClr val="90C225"/>
                </a:solidFill>
                <a:latin typeface="Arial"/>
                <a:cs typeface="Arial"/>
              </a:rPr>
              <a:t>	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Grant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program funding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projects in all US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States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and</a:t>
            </a:r>
            <a:r>
              <a:rPr sz="2000" spc="-2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-25" dirty="0">
                <a:solidFill>
                  <a:srgbClr val="404040"/>
                </a:solidFill>
                <a:latin typeface="Trebuchet MS"/>
                <a:cs typeface="Trebuchet MS"/>
              </a:rPr>
              <a:t>Territories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600" spc="270" dirty="0">
                <a:solidFill>
                  <a:srgbClr val="90C225"/>
                </a:solidFill>
                <a:latin typeface="Arial"/>
                <a:cs typeface="Arial"/>
              </a:rPr>
              <a:t>	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Encompasses</a:t>
            </a:r>
            <a:endParaRPr sz="2000">
              <a:latin typeface="Trebuchet MS"/>
              <a:cs typeface="Trebuchet MS"/>
            </a:endParaRPr>
          </a:p>
          <a:p>
            <a:pPr marL="469900">
              <a:lnSpc>
                <a:spcPct val="100000"/>
              </a:lnSpc>
              <a:spcBef>
                <a:spcPts val="1005"/>
              </a:spcBef>
            </a:pP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Nutrition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education</a:t>
            </a:r>
            <a:endParaRPr sz="1800">
              <a:latin typeface="Trebuchet MS"/>
              <a:cs typeface="Trebuchet MS"/>
            </a:endParaRPr>
          </a:p>
          <a:p>
            <a:pPr marL="469900">
              <a:lnSpc>
                <a:spcPct val="100000"/>
              </a:lnSpc>
              <a:spcBef>
                <a:spcPts val="1010"/>
              </a:spcBef>
            </a:pP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Social</a:t>
            </a:r>
            <a:r>
              <a:rPr sz="1800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marketing</a:t>
            </a:r>
            <a:endParaRPr sz="1800">
              <a:latin typeface="Trebuchet MS"/>
              <a:cs typeface="Trebuchet MS"/>
            </a:endParaRPr>
          </a:p>
          <a:p>
            <a:pPr marL="469900">
              <a:lnSpc>
                <a:spcPct val="100000"/>
              </a:lnSpc>
              <a:spcBef>
                <a:spcPts val="994"/>
              </a:spcBef>
            </a:pPr>
            <a:r>
              <a:rPr sz="1800" spc="-45" dirty="0">
                <a:solidFill>
                  <a:srgbClr val="404040"/>
                </a:solidFill>
                <a:latin typeface="Trebuchet MS"/>
                <a:cs typeface="Trebuchet MS"/>
              </a:rPr>
              <a:t>Policy,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systems, and environmental change</a:t>
            </a:r>
            <a:r>
              <a:rPr sz="1800" spc="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(PSE)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1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720"/>
              </a:spcBef>
              <a:tabLst>
                <a:tab pos="354965" algn="l"/>
              </a:tabLst>
            </a:pPr>
            <a:r>
              <a:rPr sz="1600" spc="270" dirty="0">
                <a:solidFill>
                  <a:srgbClr val="90C225"/>
                </a:solidFill>
                <a:latin typeface="Arial"/>
                <a:cs typeface="Arial"/>
              </a:rPr>
              <a:t>	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Budget-Conscious</a:t>
            </a:r>
            <a:r>
              <a:rPr sz="2000" spc="-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-15" dirty="0">
                <a:solidFill>
                  <a:srgbClr val="404040"/>
                </a:solidFill>
                <a:latin typeface="Trebuchet MS"/>
                <a:cs typeface="Trebuchet MS"/>
              </a:rPr>
              <a:t>Resources</a:t>
            </a:r>
            <a:endParaRPr sz="2000">
              <a:latin typeface="Trebuchet MS"/>
              <a:cs typeface="Trebuchet MS"/>
            </a:endParaRPr>
          </a:p>
          <a:p>
            <a:pPr marL="413384" marR="5080">
              <a:lnSpc>
                <a:spcPct val="100000"/>
              </a:lnSpc>
              <a:spcBef>
                <a:spcPts val="1005"/>
              </a:spcBef>
            </a:pP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The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goal of SNAP-Ed is to improve the likelihood that persons eligible for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SNAP  will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make healthy 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food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and lifestyle choices that prevent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35" dirty="0">
                <a:solidFill>
                  <a:srgbClr val="404040"/>
                </a:solidFill>
                <a:latin typeface="Trebuchet MS"/>
                <a:cs typeface="Trebuchet MS"/>
              </a:rPr>
              <a:t>obesity.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7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000" spc="-15" dirty="0">
                <a:latin typeface="Trebuchet MS"/>
                <a:cs typeface="Trebuchet MS"/>
              </a:rPr>
              <a:t>Website:</a:t>
            </a:r>
            <a:r>
              <a:rPr sz="2000" spc="-20" dirty="0">
                <a:latin typeface="Trebuchet MS"/>
                <a:cs typeface="Trebuchet MS"/>
              </a:rPr>
              <a:t> </a:t>
            </a:r>
            <a:r>
              <a:rPr sz="2000" u="heavy" spc="-5" dirty="0">
                <a:solidFill>
                  <a:srgbClr val="99C93B"/>
                </a:solidFill>
                <a:uFill>
                  <a:solidFill>
                    <a:srgbClr val="99C93B"/>
                  </a:solidFill>
                </a:uFill>
                <a:latin typeface="Trebuchet MS"/>
                <a:cs typeface="Trebuchet MS"/>
                <a:hlinkClick r:id="rId6"/>
              </a:rPr>
              <a:t>https://snaped.fns.usda.gov/</a:t>
            </a:r>
            <a:endParaRPr sz="2000">
              <a:latin typeface="Trebuchet MS"/>
              <a:cs typeface="Trebuchet MS"/>
            </a:endParaRPr>
          </a:p>
        </p:txBody>
      </p:sp>
      <p:pic>
        <p:nvPicPr>
          <p:cNvPr id="5" name="Slide 39">
            <a:hlinkClick r:id="" action="ppaction://media"/>
            <a:extLst>
              <a:ext uri="{FF2B5EF4-FFF2-40B4-BE49-F238E27FC236}">
                <a16:creationId xmlns:a16="http://schemas.microsoft.com/office/drawing/2014/main" id="{857DCDD9-4089-453E-ACAE-6116CCFA48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25400" y="6038697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394832" cy="68579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867527" y="499313"/>
            <a:ext cx="3335654" cy="1718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350" algn="r">
              <a:lnSpc>
                <a:spcPts val="3420"/>
              </a:lnSpc>
              <a:spcBef>
                <a:spcPts val="100"/>
              </a:spcBef>
            </a:pPr>
            <a:r>
              <a:rPr sz="3000" b="1" spc="-5" dirty="0">
                <a:latin typeface="Trebuchet MS"/>
                <a:cs typeface="Trebuchet MS"/>
              </a:rPr>
              <a:t>Nutrition,</a:t>
            </a:r>
            <a:r>
              <a:rPr sz="3000" b="1" spc="-45" dirty="0">
                <a:latin typeface="Trebuchet MS"/>
                <a:cs typeface="Trebuchet MS"/>
              </a:rPr>
              <a:t> </a:t>
            </a:r>
            <a:r>
              <a:rPr sz="3000" b="1" spc="-5" dirty="0">
                <a:latin typeface="Trebuchet MS"/>
                <a:cs typeface="Trebuchet MS"/>
              </a:rPr>
              <a:t>Physical</a:t>
            </a:r>
            <a:endParaRPr sz="3000">
              <a:latin typeface="Trebuchet MS"/>
              <a:cs typeface="Trebuchet MS"/>
            </a:endParaRPr>
          </a:p>
          <a:p>
            <a:pPr marL="356870" marR="5080" indent="720725" algn="r">
              <a:lnSpc>
                <a:spcPts val="3240"/>
              </a:lnSpc>
              <a:spcBef>
                <a:spcPts val="229"/>
              </a:spcBef>
            </a:pPr>
            <a:r>
              <a:rPr sz="3000" b="1" spc="-35" dirty="0">
                <a:latin typeface="Trebuchet MS"/>
                <a:cs typeface="Trebuchet MS"/>
              </a:rPr>
              <a:t>Activity,</a:t>
            </a:r>
            <a:r>
              <a:rPr sz="3000" b="1" spc="-55" dirty="0">
                <a:latin typeface="Trebuchet MS"/>
                <a:cs typeface="Trebuchet MS"/>
              </a:rPr>
              <a:t> </a:t>
            </a:r>
            <a:r>
              <a:rPr sz="3000" b="1" dirty="0">
                <a:latin typeface="Trebuchet MS"/>
                <a:cs typeface="Trebuchet MS"/>
              </a:rPr>
              <a:t>and  Electronic</a:t>
            </a:r>
            <a:r>
              <a:rPr sz="3000" b="1" spc="-80" dirty="0">
                <a:latin typeface="Trebuchet MS"/>
                <a:cs typeface="Trebuchet MS"/>
              </a:rPr>
              <a:t> </a:t>
            </a:r>
            <a:r>
              <a:rPr sz="3000" b="1" spc="-5" dirty="0">
                <a:latin typeface="Trebuchet MS"/>
                <a:cs typeface="Trebuchet MS"/>
              </a:rPr>
              <a:t>Media  </a:t>
            </a:r>
            <a:r>
              <a:rPr sz="3000" b="1" dirty="0">
                <a:latin typeface="Trebuchet MS"/>
                <a:cs typeface="Trebuchet MS"/>
              </a:rPr>
              <a:t>Use </a:t>
            </a:r>
            <a:r>
              <a:rPr sz="3000" b="1" spc="-5" dirty="0">
                <a:latin typeface="Trebuchet MS"/>
                <a:cs typeface="Trebuchet MS"/>
              </a:rPr>
              <a:t>in</a:t>
            </a:r>
            <a:r>
              <a:rPr sz="3000" b="1" spc="-85" dirty="0">
                <a:latin typeface="Trebuchet MS"/>
                <a:cs typeface="Trebuchet MS"/>
              </a:rPr>
              <a:t> </a:t>
            </a:r>
            <a:r>
              <a:rPr sz="3000" b="1" spc="-5" dirty="0">
                <a:latin typeface="Trebuchet MS"/>
                <a:cs typeface="Trebuchet MS"/>
              </a:rPr>
              <a:t>CACFP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81447" y="2340991"/>
            <a:ext cx="4948555" cy="40481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56285" marR="5080" indent="-287020">
              <a:lnSpc>
                <a:spcPct val="100000"/>
              </a:lnSpc>
              <a:spcBef>
                <a:spcPts val="105"/>
              </a:spcBef>
              <a:buClr>
                <a:srgbClr val="90C225"/>
              </a:buClr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z="2000" dirty="0">
                <a:latin typeface="Verdana"/>
                <a:cs typeface="Verdana"/>
              </a:rPr>
              <a:t>What </a:t>
            </a:r>
            <a:r>
              <a:rPr sz="2000" spc="-5" dirty="0">
                <a:latin typeface="Verdana"/>
                <a:cs typeface="Verdana"/>
              </a:rPr>
              <a:t>are the biggest </a:t>
            </a:r>
            <a:r>
              <a:rPr sz="2000" dirty="0">
                <a:latin typeface="Verdana"/>
                <a:cs typeface="Verdana"/>
              </a:rPr>
              <a:t>nutrition  and </a:t>
            </a:r>
            <a:r>
              <a:rPr sz="2000" spc="-5" dirty="0">
                <a:latin typeface="Verdana"/>
                <a:cs typeface="Verdana"/>
              </a:rPr>
              <a:t>wellness challenges </a:t>
            </a:r>
            <a:r>
              <a:rPr sz="2000" dirty="0">
                <a:latin typeface="Verdana"/>
                <a:cs typeface="Verdana"/>
              </a:rPr>
              <a:t>for</a:t>
            </a:r>
            <a:r>
              <a:rPr sz="2000" spc="-70" dirty="0">
                <a:latin typeface="Verdana"/>
                <a:cs typeface="Verdana"/>
              </a:rPr>
              <a:t> </a:t>
            </a:r>
            <a:r>
              <a:rPr sz="2000" spc="-5" dirty="0">
                <a:latin typeface="Verdana"/>
                <a:cs typeface="Verdana"/>
              </a:rPr>
              <a:t>child  care?</a:t>
            </a:r>
            <a:endParaRPr sz="20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90C225"/>
              </a:buClr>
              <a:buFont typeface="Wingdings"/>
              <a:buChar char=""/>
            </a:pPr>
            <a:endParaRPr sz="1950">
              <a:latin typeface="Verdana"/>
              <a:cs typeface="Verdana"/>
            </a:endParaRPr>
          </a:p>
          <a:p>
            <a:pPr marL="756285" marR="591185" indent="-287020">
              <a:lnSpc>
                <a:spcPct val="100000"/>
              </a:lnSpc>
              <a:buClr>
                <a:srgbClr val="90C225"/>
              </a:buClr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z="2000" dirty="0">
                <a:latin typeface="Verdana"/>
                <a:cs typeface="Verdana"/>
              </a:rPr>
              <a:t>What do </a:t>
            </a:r>
            <a:r>
              <a:rPr sz="2000" spc="-5" dirty="0">
                <a:latin typeface="Verdana"/>
                <a:cs typeface="Verdana"/>
              </a:rPr>
              <a:t>providers need to  overcome these</a:t>
            </a:r>
            <a:r>
              <a:rPr sz="2000" spc="-90" dirty="0">
                <a:latin typeface="Verdana"/>
                <a:cs typeface="Verdana"/>
              </a:rPr>
              <a:t> </a:t>
            </a:r>
            <a:r>
              <a:rPr sz="2000" spc="-5" dirty="0">
                <a:latin typeface="Verdana"/>
                <a:cs typeface="Verdana"/>
              </a:rPr>
              <a:t>challenges?</a:t>
            </a:r>
            <a:endParaRPr sz="20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90C225"/>
              </a:buClr>
              <a:buFont typeface="Wingdings"/>
              <a:buChar char=""/>
            </a:pPr>
            <a:endParaRPr sz="1950">
              <a:latin typeface="Verdana"/>
              <a:cs typeface="Verdana"/>
            </a:endParaRPr>
          </a:p>
          <a:p>
            <a:pPr marL="756285" marR="26034" indent="-287020">
              <a:lnSpc>
                <a:spcPct val="100000"/>
              </a:lnSpc>
              <a:spcBef>
                <a:spcPts val="5"/>
              </a:spcBef>
              <a:buClr>
                <a:srgbClr val="90C225"/>
              </a:buClr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z="2000" dirty="0">
                <a:latin typeface="Verdana"/>
                <a:cs typeface="Verdana"/>
              </a:rPr>
              <a:t>What </a:t>
            </a:r>
            <a:r>
              <a:rPr sz="2000" spc="-5" dirty="0">
                <a:latin typeface="Verdana"/>
                <a:cs typeface="Verdana"/>
              </a:rPr>
              <a:t>are the best </a:t>
            </a:r>
            <a:r>
              <a:rPr sz="2000" spc="-10" dirty="0">
                <a:latin typeface="Verdana"/>
                <a:cs typeface="Verdana"/>
              </a:rPr>
              <a:t>ways </a:t>
            </a:r>
            <a:r>
              <a:rPr sz="2000" dirty="0">
                <a:latin typeface="Verdana"/>
                <a:cs typeface="Verdana"/>
              </a:rPr>
              <a:t>for  </a:t>
            </a:r>
            <a:r>
              <a:rPr sz="2000" spc="-5" dirty="0">
                <a:latin typeface="Verdana"/>
                <a:cs typeface="Verdana"/>
              </a:rPr>
              <a:t>providers to </a:t>
            </a:r>
            <a:r>
              <a:rPr sz="2000" spc="-10" dirty="0">
                <a:latin typeface="Verdana"/>
                <a:cs typeface="Verdana"/>
              </a:rPr>
              <a:t>receive </a:t>
            </a:r>
            <a:r>
              <a:rPr sz="2000" spc="-5" dirty="0">
                <a:latin typeface="Verdana"/>
                <a:cs typeface="Verdana"/>
              </a:rPr>
              <a:t>training </a:t>
            </a:r>
            <a:r>
              <a:rPr sz="2000" dirty="0">
                <a:latin typeface="Verdana"/>
                <a:cs typeface="Verdana"/>
              </a:rPr>
              <a:t>and  </a:t>
            </a:r>
            <a:r>
              <a:rPr sz="2000" spc="-5" dirty="0">
                <a:latin typeface="Verdana"/>
                <a:cs typeface="Verdana"/>
              </a:rPr>
              <a:t>resources?</a:t>
            </a:r>
            <a:endParaRPr sz="20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100">
              <a:latin typeface="Verdana"/>
              <a:cs typeface="Verdana"/>
            </a:endParaRPr>
          </a:p>
          <a:p>
            <a:pPr marL="12700" marR="455295">
              <a:lnSpc>
                <a:spcPct val="100000"/>
              </a:lnSpc>
            </a:pPr>
            <a:r>
              <a:rPr sz="1600" spc="-15" dirty="0">
                <a:latin typeface="Verdana"/>
                <a:cs typeface="Verdana"/>
                <a:hlinkClick r:id="rId5"/>
              </a:rPr>
              <a:t>Website: </a:t>
            </a:r>
            <a:r>
              <a:rPr sz="1600" u="sng" spc="-10" dirty="0">
                <a:solidFill>
                  <a:srgbClr val="99C93B"/>
                </a:solidFill>
                <a:uFill>
                  <a:solidFill>
                    <a:srgbClr val="99C93B"/>
                  </a:solidFill>
                </a:uFill>
                <a:latin typeface="Trebuchet MS"/>
                <a:cs typeface="Trebuchet MS"/>
                <a:hlinkClick r:id="rId5"/>
              </a:rPr>
              <a:t>https://www.fns.usda.gov/nutrition- </a:t>
            </a:r>
            <a:r>
              <a:rPr sz="1600" spc="-10" dirty="0">
                <a:solidFill>
                  <a:srgbClr val="99C93B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1600" u="sng" spc="-5" dirty="0">
                <a:solidFill>
                  <a:srgbClr val="99C93B"/>
                </a:solidFill>
                <a:uFill>
                  <a:solidFill>
                    <a:srgbClr val="99C93B"/>
                  </a:solidFill>
                </a:uFill>
                <a:latin typeface="Trebuchet MS"/>
                <a:cs typeface="Trebuchet MS"/>
                <a:hlinkClick r:id="rId5"/>
              </a:rPr>
              <a:t>physical-activity-and-electronic-media-use-cacfp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5" name="Slide 40">
            <a:hlinkClick r:id="" action="ppaction://media"/>
            <a:extLst>
              <a:ext uri="{FF2B5EF4-FFF2-40B4-BE49-F238E27FC236}">
                <a16:creationId xmlns:a16="http://schemas.microsoft.com/office/drawing/2014/main" id="{40ED81ED-D8B0-473A-9E9C-1F174E016D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49200" y="6185916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56716"/>
            <a:ext cx="11833860" cy="54635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72820" y="257302"/>
            <a:ext cx="46405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Login</a:t>
            </a:r>
            <a:r>
              <a:rPr sz="3600" spc="-15" dirty="0"/>
              <a:t> Self-Registration</a:t>
            </a:r>
            <a:endParaRPr sz="360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1D44FB-56C0-4BC0-B9F8-9ED076CC15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0" y="48768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68159"/>
            <a:chOff x="0" y="0"/>
            <a:chExt cx="12193270" cy="6868159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371076" y="0"/>
              <a:ext cx="1219200" cy="6858000"/>
            </a:xfrm>
            <a:custGeom>
              <a:avLst/>
              <a:gdLst/>
              <a:ahLst/>
              <a:cxnLst/>
              <a:rect l="l" t="t" r="r" b="b"/>
              <a:pathLst>
                <a:path w="1219200" h="6858000">
                  <a:moveTo>
                    <a:pt x="0" y="0"/>
                  </a:moveTo>
                  <a:lnTo>
                    <a:pt x="1219200" y="6857999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424928" y="3681983"/>
              <a:ext cx="4763770" cy="3176905"/>
            </a:xfrm>
            <a:custGeom>
              <a:avLst/>
              <a:gdLst/>
              <a:ahLst/>
              <a:cxnLst/>
              <a:rect l="l" t="t" r="r" b="b"/>
              <a:pathLst>
                <a:path w="4763770" h="3176904">
                  <a:moveTo>
                    <a:pt x="4763516" y="0"/>
                  </a:moveTo>
                  <a:lnTo>
                    <a:pt x="0" y="3176586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182100" y="0"/>
              <a:ext cx="3007360" cy="6858000"/>
            </a:xfrm>
            <a:custGeom>
              <a:avLst/>
              <a:gdLst/>
              <a:ahLst/>
              <a:cxnLst/>
              <a:rect l="l" t="t" r="r" b="b"/>
              <a:pathLst>
                <a:path w="3007359" h="6858000">
                  <a:moveTo>
                    <a:pt x="3006851" y="0"/>
                  </a:moveTo>
                  <a:lnTo>
                    <a:pt x="2042483" y="0"/>
                  </a:lnTo>
                  <a:lnTo>
                    <a:pt x="0" y="6857996"/>
                  </a:lnTo>
                  <a:lnTo>
                    <a:pt x="3006851" y="6857996"/>
                  </a:lnTo>
                  <a:lnTo>
                    <a:pt x="3006851" y="0"/>
                  </a:lnTo>
                  <a:close/>
                </a:path>
              </a:pathLst>
            </a:custGeom>
            <a:solidFill>
              <a:srgbClr val="90C225">
                <a:alpha val="3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604334" y="0"/>
              <a:ext cx="2588260" cy="6858000"/>
            </a:xfrm>
            <a:custGeom>
              <a:avLst/>
              <a:gdLst/>
              <a:ahLst/>
              <a:cxnLst/>
              <a:rect l="l" t="t" r="r" b="b"/>
              <a:pathLst>
                <a:path w="2588259" h="6858000">
                  <a:moveTo>
                    <a:pt x="2587664" y="0"/>
                  </a:moveTo>
                  <a:lnTo>
                    <a:pt x="0" y="0"/>
                  </a:lnTo>
                  <a:lnTo>
                    <a:pt x="1208190" y="6857996"/>
                  </a:lnTo>
                  <a:lnTo>
                    <a:pt x="2587664" y="6857996"/>
                  </a:lnTo>
                  <a:lnTo>
                    <a:pt x="2587664" y="0"/>
                  </a:lnTo>
                  <a:close/>
                </a:path>
              </a:pathLst>
            </a:custGeom>
            <a:solidFill>
              <a:srgbClr val="90C225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932164" y="3048000"/>
              <a:ext cx="3260090" cy="3810000"/>
            </a:xfrm>
            <a:custGeom>
              <a:avLst/>
              <a:gdLst/>
              <a:ahLst/>
              <a:cxnLst/>
              <a:rect l="l" t="t" r="r" b="b"/>
              <a:pathLst>
                <a:path w="3260090" h="3810000">
                  <a:moveTo>
                    <a:pt x="3259835" y="0"/>
                  </a:moveTo>
                  <a:lnTo>
                    <a:pt x="0" y="3809999"/>
                  </a:lnTo>
                  <a:lnTo>
                    <a:pt x="3259835" y="3809999"/>
                  </a:lnTo>
                  <a:lnTo>
                    <a:pt x="3259835" y="0"/>
                  </a:lnTo>
                  <a:close/>
                </a:path>
              </a:pathLst>
            </a:custGeom>
            <a:solidFill>
              <a:srgbClr val="539F20">
                <a:alpha val="7215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337790" y="0"/>
              <a:ext cx="2851785" cy="6858000"/>
            </a:xfrm>
            <a:custGeom>
              <a:avLst/>
              <a:gdLst/>
              <a:ahLst/>
              <a:cxnLst/>
              <a:rect l="l" t="t" r="r" b="b"/>
              <a:pathLst>
                <a:path w="2851784" h="6858000">
                  <a:moveTo>
                    <a:pt x="2851161" y="0"/>
                  </a:moveTo>
                  <a:lnTo>
                    <a:pt x="0" y="0"/>
                  </a:lnTo>
                  <a:lnTo>
                    <a:pt x="2467621" y="6857996"/>
                  </a:lnTo>
                  <a:lnTo>
                    <a:pt x="2851161" y="6857996"/>
                  </a:lnTo>
                  <a:lnTo>
                    <a:pt x="2851161" y="0"/>
                  </a:lnTo>
                  <a:close/>
                </a:path>
              </a:pathLst>
            </a:custGeom>
            <a:solidFill>
              <a:srgbClr val="3E7818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898124" y="0"/>
              <a:ext cx="1290955" cy="6858000"/>
            </a:xfrm>
            <a:custGeom>
              <a:avLst/>
              <a:gdLst/>
              <a:ahLst/>
              <a:cxnLst/>
              <a:rect l="l" t="t" r="r" b="b"/>
              <a:pathLst>
                <a:path w="1290954" h="6858000">
                  <a:moveTo>
                    <a:pt x="1290827" y="0"/>
                  </a:moveTo>
                  <a:lnTo>
                    <a:pt x="1018959" y="0"/>
                  </a:lnTo>
                  <a:lnTo>
                    <a:pt x="0" y="6857996"/>
                  </a:lnTo>
                  <a:lnTo>
                    <a:pt x="1290827" y="6857996"/>
                  </a:lnTo>
                  <a:lnTo>
                    <a:pt x="1290827" y="0"/>
                  </a:lnTo>
                  <a:close/>
                </a:path>
              </a:pathLst>
            </a:custGeom>
            <a:solidFill>
              <a:srgbClr val="C0E374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940749" y="0"/>
              <a:ext cx="1248410" cy="6858000"/>
            </a:xfrm>
            <a:custGeom>
              <a:avLst/>
              <a:gdLst/>
              <a:ahLst/>
              <a:cxnLst/>
              <a:rect l="l" t="t" r="r" b="b"/>
              <a:pathLst>
                <a:path w="1248409" h="6858000">
                  <a:moveTo>
                    <a:pt x="1248203" y="0"/>
                  </a:moveTo>
                  <a:lnTo>
                    <a:pt x="0" y="0"/>
                  </a:lnTo>
                  <a:lnTo>
                    <a:pt x="1107740" y="6857996"/>
                  </a:lnTo>
                  <a:lnTo>
                    <a:pt x="1248203" y="6857996"/>
                  </a:lnTo>
                  <a:lnTo>
                    <a:pt x="1248203" y="0"/>
                  </a:lnTo>
                  <a:close/>
                </a:path>
              </a:pathLst>
            </a:custGeom>
            <a:solidFill>
              <a:srgbClr val="90C225">
                <a:alpha val="6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372343" y="3590543"/>
              <a:ext cx="1816735" cy="3267710"/>
            </a:xfrm>
            <a:custGeom>
              <a:avLst/>
              <a:gdLst/>
              <a:ahLst/>
              <a:cxnLst/>
              <a:rect l="l" t="t" r="r" b="b"/>
              <a:pathLst>
                <a:path w="1816734" h="3267709">
                  <a:moveTo>
                    <a:pt x="1816607" y="0"/>
                  </a:moveTo>
                  <a:lnTo>
                    <a:pt x="0" y="3267455"/>
                  </a:lnTo>
                  <a:lnTo>
                    <a:pt x="1816607" y="3267455"/>
                  </a:lnTo>
                  <a:lnTo>
                    <a:pt x="1816607" y="0"/>
                  </a:lnTo>
                  <a:close/>
                </a:path>
              </a:pathLst>
            </a:custGeom>
            <a:solidFill>
              <a:srgbClr val="90C22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0" y="4012692"/>
              <a:ext cx="448309" cy="2845435"/>
            </a:xfrm>
            <a:custGeom>
              <a:avLst/>
              <a:gdLst/>
              <a:ahLst/>
              <a:cxnLst/>
              <a:rect l="l" t="t" r="r" b="b"/>
              <a:pathLst>
                <a:path w="448309" h="2845434">
                  <a:moveTo>
                    <a:pt x="0" y="0"/>
                  </a:moveTo>
                  <a:lnTo>
                    <a:pt x="0" y="2845307"/>
                  </a:lnTo>
                  <a:lnTo>
                    <a:pt x="448056" y="28453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5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Thank</a:t>
            </a:r>
            <a:r>
              <a:rPr spc="-75" dirty="0"/>
              <a:t> </a:t>
            </a:r>
            <a:r>
              <a:rPr dirty="0"/>
              <a:t>you!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5270"/>
              </a:lnSpc>
              <a:spcBef>
                <a:spcPts val="105"/>
              </a:spcBef>
            </a:pPr>
            <a:r>
              <a:rPr spc="-5" dirty="0"/>
              <a:t>Call your </a:t>
            </a:r>
            <a:r>
              <a:rPr dirty="0"/>
              <a:t>specialist </a:t>
            </a:r>
            <a:r>
              <a:rPr spc="-5" dirty="0"/>
              <a:t>with</a:t>
            </a:r>
            <a:r>
              <a:rPr spc="-65" dirty="0"/>
              <a:t> </a:t>
            </a:r>
            <a:r>
              <a:rPr spc="-5" dirty="0"/>
              <a:t>questions:</a:t>
            </a:r>
          </a:p>
          <a:p>
            <a:pPr algn="ctr">
              <a:lnSpc>
                <a:spcPts val="5990"/>
              </a:lnSpc>
            </a:pPr>
            <a:r>
              <a:rPr sz="5000" spc="-5" dirty="0"/>
              <a:t>609.984.1250</a:t>
            </a:r>
            <a:endParaRPr sz="5000"/>
          </a:p>
        </p:txBody>
      </p:sp>
      <p:pic>
        <p:nvPicPr>
          <p:cNvPr id="16" name="Slide 41">
            <a:hlinkClick r:id="" action="ppaction://media"/>
            <a:extLst>
              <a:ext uri="{FF2B5EF4-FFF2-40B4-BE49-F238E27FC236}">
                <a16:creationId xmlns:a16="http://schemas.microsoft.com/office/drawing/2014/main" id="{E0B52160-39E9-4707-8720-4261E59E3A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78331" y="6451600"/>
            <a:ext cx="406400" cy="406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AFB9A31-2A0E-415F-88B5-C6A3C30AF6F7}"/>
              </a:ext>
            </a:extLst>
          </p:cNvPr>
          <p:cNvSpPr txBox="1"/>
          <p:nvPr/>
        </p:nvSpPr>
        <p:spPr>
          <a:xfrm>
            <a:off x="3569258" y="5190640"/>
            <a:ext cx="3745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8BCD43"/>
                </a:solidFill>
                <a:hlinkClick r:id="rId6" action="ppaction://hlinkpres?slideindex=1&amp;slidetitle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to start the quiz</a:t>
            </a:r>
            <a:endParaRPr lang="en-US" sz="2400" dirty="0">
              <a:solidFill>
                <a:srgbClr val="8BCD4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6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004686" y="2647314"/>
            <a:ext cx="3418204" cy="203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4400" spc="-5" dirty="0">
                <a:solidFill>
                  <a:srgbClr val="90C225"/>
                </a:solidFill>
                <a:latin typeface="Trebuchet MS"/>
                <a:cs typeface="Trebuchet MS"/>
              </a:rPr>
              <a:t>Login  </a:t>
            </a:r>
            <a:r>
              <a:rPr sz="4400" dirty="0">
                <a:solidFill>
                  <a:srgbClr val="90C225"/>
                </a:solidFill>
                <a:latin typeface="Trebuchet MS"/>
                <a:cs typeface="Trebuchet MS"/>
              </a:rPr>
              <a:t>Author</a:t>
            </a:r>
            <a:r>
              <a:rPr sz="4400" spc="5" dirty="0">
                <a:solidFill>
                  <a:srgbClr val="90C225"/>
                </a:solidFill>
                <a:latin typeface="Trebuchet MS"/>
                <a:cs typeface="Trebuchet MS"/>
              </a:rPr>
              <a:t>i</a:t>
            </a:r>
            <a:r>
              <a:rPr sz="4400" dirty="0">
                <a:solidFill>
                  <a:srgbClr val="90C225"/>
                </a:solidFill>
                <a:latin typeface="Trebuchet MS"/>
                <a:cs typeface="Trebuchet MS"/>
              </a:rPr>
              <a:t>zation  Form</a:t>
            </a:r>
            <a:endParaRPr sz="44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56742" y="921511"/>
            <a:ext cx="4983855" cy="5354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0829B0F-8D3D-48FB-9C3F-DD550F049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30200" y="48006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842516"/>
            <a:ext cx="11553825" cy="5015865"/>
            <a:chOff x="0" y="1842516"/>
            <a:chExt cx="11553825" cy="5015865"/>
          </a:xfrm>
        </p:grpSpPr>
        <p:sp>
          <p:nvSpPr>
            <p:cNvPr id="3" name="object 3"/>
            <p:cNvSpPr/>
            <p:nvPr/>
          </p:nvSpPr>
          <p:spPr>
            <a:xfrm>
              <a:off x="239268" y="1842516"/>
              <a:ext cx="11314176" cy="3506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35202" y="3864101"/>
              <a:ext cx="744220" cy="388620"/>
            </a:xfrm>
            <a:custGeom>
              <a:avLst/>
              <a:gdLst/>
              <a:ahLst/>
              <a:cxnLst/>
              <a:rect l="l" t="t" r="r" b="b"/>
              <a:pathLst>
                <a:path w="744219" h="388620">
                  <a:moveTo>
                    <a:pt x="0" y="388620"/>
                  </a:moveTo>
                  <a:lnTo>
                    <a:pt x="743711" y="388620"/>
                  </a:lnTo>
                  <a:lnTo>
                    <a:pt x="743711" y="0"/>
                  </a:lnTo>
                  <a:lnTo>
                    <a:pt x="0" y="0"/>
                  </a:lnTo>
                  <a:lnTo>
                    <a:pt x="0" y="388620"/>
                  </a:lnTo>
                  <a:close/>
                </a:path>
              </a:pathLst>
            </a:custGeom>
            <a:ln w="5334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3364" y="473201"/>
            <a:ext cx="733361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solidFill>
                  <a:srgbClr val="00AF50"/>
                </a:solidFill>
              </a:rPr>
              <a:t>NJ MAIN HOME </a:t>
            </a:r>
            <a:r>
              <a:rPr sz="3200" spc="-90" dirty="0">
                <a:solidFill>
                  <a:srgbClr val="00AF50"/>
                </a:solidFill>
              </a:rPr>
              <a:t>PAGE </a:t>
            </a:r>
            <a:r>
              <a:rPr sz="3200" spc="-65" dirty="0">
                <a:solidFill>
                  <a:srgbClr val="00AF50"/>
                </a:solidFill>
              </a:rPr>
              <a:t>(PORTAL </a:t>
            </a:r>
            <a:r>
              <a:rPr sz="3200" spc="-90" dirty="0">
                <a:solidFill>
                  <a:srgbClr val="00AF50"/>
                </a:solidFill>
              </a:rPr>
              <a:t>TO</a:t>
            </a:r>
            <a:r>
              <a:rPr sz="3200" spc="-95" dirty="0">
                <a:solidFill>
                  <a:srgbClr val="00AF50"/>
                </a:solidFill>
              </a:rPr>
              <a:t> </a:t>
            </a:r>
            <a:r>
              <a:rPr sz="3200" dirty="0">
                <a:solidFill>
                  <a:srgbClr val="00AF50"/>
                </a:solidFill>
              </a:rPr>
              <a:t>CARES)</a:t>
            </a:r>
            <a:endParaRPr sz="3200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35F0E52-AA00-4961-BEAF-E085ECD562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77800" y="495808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25423"/>
            <a:ext cx="11988165" cy="6132830"/>
            <a:chOff x="0" y="725423"/>
            <a:chExt cx="11988165" cy="6132830"/>
          </a:xfrm>
        </p:grpSpPr>
        <p:sp>
          <p:nvSpPr>
            <p:cNvPr id="3" name="object 3"/>
            <p:cNvSpPr/>
            <p:nvPr/>
          </p:nvSpPr>
          <p:spPr>
            <a:xfrm>
              <a:off x="0" y="4012691"/>
              <a:ext cx="448309" cy="2845435"/>
            </a:xfrm>
            <a:custGeom>
              <a:avLst/>
              <a:gdLst/>
              <a:ahLst/>
              <a:cxnLst/>
              <a:rect l="l" t="t" r="r" b="b"/>
              <a:pathLst>
                <a:path w="448309" h="2845434">
                  <a:moveTo>
                    <a:pt x="0" y="0"/>
                  </a:moveTo>
                  <a:lnTo>
                    <a:pt x="0" y="2845307"/>
                  </a:lnTo>
                  <a:lnTo>
                    <a:pt x="448056" y="28453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5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04215" y="725423"/>
              <a:ext cx="11783568" cy="566470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EDD1BF1-9B57-41E7-BCFA-E9136AB453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25400" y="4012691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3554" y="236601"/>
            <a:ext cx="57423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00AF50"/>
                </a:solidFill>
              </a:rPr>
              <a:t>CARES HOME </a:t>
            </a:r>
            <a:r>
              <a:rPr sz="3600" spc="-100" dirty="0">
                <a:solidFill>
                  <a:srgbClr val="00AF50"/>
                </a:solidFill>
              </a:rPr>
              <a:t>PAGE</a:t>
            </a:r>
            <a:r>
              <a:rPr sz="3600" spc="-85" dirty="0">
                <a:solidFill>
                  <a:srgbClr val="00AF50"/>
                </a:solidFill>
              </a:rPr>
              <a:t> </a:t>
            </a:r>
            <a:r>
              <a:rPr sz="3600" dirty="0">
                <a:solidFill>
                  <a:srgbClr val="00AF50"/>
                </a:solidFill>
              </a:rPr>
              <a:t>EXAMPLE</a:t>
            </a:r>
            <a:endParaRPr sz="36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54AA4C-CE02-4299-AB24-E262A6D07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889000"/>
            <a:ext cx="8534400" cy="5435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07090E0-E8D2-40C6-83B7-61E347C25A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35000" y="51054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92C2F9-60F9-4113-90A3-D01F391EC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309" y="152400"/>
            <a:ext cx="8839200" cy="64008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67BB96-5DFA-4AD4-9E91-301E246185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25400" y="5232208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DBEE87B55B124C9B1BB1C141455D0F" ma:contentTypeVersion="10" ma:contentTypeDescription="Create a new document." ma:contentTypeScope="" ma:versionID="7797ee945c4a7da4436e2821ddc84578">
  <xsd:schema xmlns:xsd="http://www.w3.org/2001/XMLSchema" xmlns:xs="http://www.w3.org/2001/XMLSchema" xmlns:p="http://schemas.microsoft.com/office/2006/metadata/properties" xmlns:ns2="7ed03582-e5ae-4068-8b5a-715d3296a48d" xmlns:ns3="f20fc3bc-9877-41e4-9102-33b996adfb9b" targetNamespace="http://schemas.microsoft.com/office/2006/metadata/properties" ma:root="true" ma:fieldsID="f94c3aead445d801bce007ea197229b7" ns2:_="" ns3:_="">
    <xsd:import namespace="7ed03582-e5ae-4068-8b5a-715d3296a48d"/>
    <xsd:import namespace="f20fc3bc-9877-41e4-9102-33b996adfb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d03582-e5ae-4068-8b5a-715d3296a4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0fc3bc-9877-41e4-9102-33b996adfb9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8D9325B-FEF7-43F3-9CF5-50E27AC71E45}"/>
</file>

<file path=customXml/itemProps2.xml><?xml version="1.0" encoding="utf-8"?>
<ds:datastoreItem xmlns:ds="http://schemas.openxmlformats.org/officeDocument/2006/customXml" ds:itemID="{C56AEE2F-8B07-4233-A515-46E5C7F291C3}"/>
</file>

<file path=customXml/itemProps3.xml><?xml version="1.0" encoding="utf-8"?>
<ds:datastoreItem xmlns:ds="http://schemas.openxmlformats.org/officeDocument/2006/customXml" ds:itemID="{8B97D739-C00D-420C-AF40-B536852319F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7592</TotalTime>
  <Words>1316</Words>
  <Application>Microsoft Office PowerPoint</Application>
  <PresentationFormat>Widescreen</PresentationFormat>
  <Paragraphs>186</Paragraphs>
  <Slides>40</Slides>
  <Notes>0</Notes>
  <HiddenSlides>0</HiddenSlides>
  <MMClips>40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Arial Black</vt:lpstr>
      <vt:lpstr>Calibri</vt:lpstr>
      <vt:lpstr>Trebuchet MS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Login Self-Registration</vt:lpstr>
      <vt:lpstr>PowerPoint Presentation</vt:lpstr>
      <vt:lpstr>NJ MAIN HOME PAGE (PORTAL TO CARES)</vt:lpstr>
      <vt:lpstr>PowerPoint Presentation</vt:lpstr>
      <vt:lpstr>CARES HOME PAGE EXAMPLE</vt:lpstr>
      <vt:lpstr>PowerPoint Presentation</vt:lpstr>
      <vt:lpstr>CARES 3 MAIN TABS</vt:lpstr>
      <vt:lpstr>PowerPoint Presentation</vt:lpstr>
      <vt:lpstr> </vt:lpstr>
      <vt:lpstr>PowerPoint Presentation</vt:lpstr>
      <vt:lpstr> Six Claiming Requirements</vt:lpstr>
      <vt:lpstr>CARES Claiming Requirements</vt:lpstr>
      <vt:lpstr>1. Current Fiscal Year Approved Application</vt:lpstr>
      <vt:lpstr>A Current Facility License is required for each facility or the CARES Claims system will not allow for submission of claim.</vt:lpstr>
      <vt:lpstr>PowerPoint Presentation</vt:lpstr>
      <vt:lpstr>7 Steps to Claim</vt:lpstr>
      <vt:lpstr>PowerPoint Presentation</vt:lpstr>
      <vt:lpstr>Common Error Messages</vt:lpstr>
      <vt:lpstr>Late Claim</vt:lpstr>
      <vt:lpstr>Late Claim Alert Example</vt:lpstr>
      <vt:lpstr>CORRECTIVE ACTION FORM</vt:lpstr>
      <vt:lpstr>Adjusting a Claim Procedures</vt:lpstr>
      <vt:lpstr>CARES Support</vt:lpstr>
      <vt:lpstr>CONTACT YOUR PAYMENT SPECIALIST  CHRISTINE JOHNSON (609) 984-1266</vt:lpstr>
      <vt:lpstr>PowerPoint Presentation</vt:lpstr>
      <vt:lpstr>2. OBTAIN CARES APPLICATION  APPROVAL</vt:lpstr>
      <vt:lpstr>VCA Performance Standards</vt:lpstr>
      <vt:lpstr>SHARED COMMITMENT TO COMPLIANCE</vt:lpstr>
      <vt:lpstr>RESOURCES</vt:lpstr>
      <vt:lpstr>Education and Training  Resources for CACFP  Professionals</vt:lpstr>
      <vt:lpstr>Team Nutrition</vt:lpstr>
      <vt:lpstr>Utilize Handouts/Education Material Find Balance Between Healthful Food and Fun Meal  Activities</vt:lpstr>
      <vt:lpstr>MyPlate, MyState Connects Americans with the foods and flavors grown in  their states and region</vt:lpstr>
      <vt:lpstr>Farm to School</vt:lpstr>
      <vt:lpstr>Supplemental Nutrition Assistance  Program Education (SNAP-Ed)</vt:lpstr>
      <vt:lpstr>Nutrition, Physical Activity, and  Electronic Media  Use in CACFP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Freeman-Wright, Carrie</dc:creator>
  <cp:lastModifiedBy>Fischetti, Chris</cp:lastModifiedBy>
  <cp:revision>60</cp:revision>
  <dcterms:created xsi:type="dcterms:W3CDTF">2020-06-09T16:22:20Z</dcterms:created>
  <dcterms:modified xsi:type="dcterms:W3CDTF">2020-08-17T15:47:22Z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2020-05-18T00:00:00Z</vt:filetime>
  </property>
  <property fmtid="{D5CDD505-2E9C-101B-9397-08002B2CF9AE}" pid="3" name="Creator">
    <vt:lpwstr>Microsoft® PowerPoint® for Office 365</vt:lpwstr>
  </property>
  <property fmtid="{D5CDD505-2E9C-101B-9397-08002B2CF9AE}" pid="4" name="LastSaved">
    <vt:filetime>2020-06-09T00:00:00Z</vt:filetime>
  </property>
  <property fmtid="{D5CDD505-2E9C-101B-9397-08002B2CF9AE}" pid="5" name="ContentTypeId">
    <vt:lpwstr>0x010100EEDBEE87B55B124C9B1BB1C141455D0F</vt:lpwstr>
  </property>
</Properties>
</file>